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313863"/>
  <p:embeddedFontLst>
    <p:embeddedFont>
      <p:font typeface="Montserrat" panose="020B0604020202020204" charset="0"/>
      <p:regular r:id="rId23"/>
      <p:bold r:id="rId24"/>
      <p:italic r:id="rId25"/>
      <p:boldItalic r:id="rId26"/>
    </p:embeddedFont>
    <p:embeddedFont>
      <p:font typeface="Oswald" panose="020B0604020202020204" charset="0"/>
      <p:regular r:id="rId27"/>
      <p:bold r:id="rId28"/>
    </p:embeddedFont>
    <p:embeddedFont>
      <p:font typeface="Playfair Display"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0488125e91_2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0488125e91_2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everyone. I appreciate your time this evening as I discuss teaching &amp; reaching summits. </a:t>
            </a:r>
          </a:p>
          <a:p>
            <a:pPr marL="0" lvl="0" indent="0" algn="l" rtl="0">
              <a:spcBef>
                <a:spcPts val="0"/>
              </a:spcBef>
              <a:spcAft>
                <a:spcPts val="0"/>
              </a:spcAft>
              <a:buNone/>
            </a:pPr>
            <a:r>
              <a:rPr lang="en-US" dirty="0"/>
              <a:t>In my slideshow, I incorporate personal images from this past summer where I completed the #7SummitsWellsChallenge. 3/7 summits were conquered with my children.  </a:t>
            </a:r>
          </a:p>
          <a:p>
            <a:pPr marL="0" lvl="0" indent="0" algn="l" rtl="0">
              <a:spcBef>
                <a:spcPts val="0"/>
              </a:spcBef>
              <a:spcAft>
                <a:spcPts val="0"/>
              </a:spcAft>
              <a:buNone/>
            </a:pPr>
            <a:r>
              <a:rPr lang="en-US" dirty="0"/>
              <a:t>Climbing mountains with 3 young kids is a lot like teaching!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c21c63f5b34d8f2_47: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c21c63f5b34d8f2_47: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They help us create culturally safe classrooms where all students are given a voice, feel valued, and are respected. </a:t>
            </a:r>
          </a:p>
          <a:p>
            <a:pPr marL="0" lvl="0" indent="0" algn="l" rtl="0">
              <a:spcBef>
                <a:spcPts val="0"/>
              </a:spcBef>
              <a:spcAft>
                <a:spcPts val="0"/>
              </a:spcAft>
              <a:buNone/>
            </a:pPr>
            <a:r>
              <a:rPr lang="en-US" dirty="0"/>
              <a:t>Relationships are crucial and help build capacity and contribute to learning.</a:t>
            </a:r>
          </a:p>
          <a:p>
            <a:pPr marL="0" lvl="0" indent="0" algn="l" rtl="0">
              <a:spcBef>
                <a:spcPts val="0"/>
              </a:spcBef>
              <a:spcAft>
                <a:spcPts val="0"/>
              </a:spcAft>
              <a:buNone/>
            </a:pPr>
            <a:r>
              <a:rPr lang="en-US" dirty="0"/>
              <a:t>Students are responsible for their learning and must be given the space to learn and make mistakes, knowing they are supported by teachers and fellow learners.</a:t>
            </a:r>
          </a:p>
          <a:p>
            <a:pPr marL="0" lvl="0" indent="0" algn="l" rtl="0">
              <a:spcBef>
                <a:spcPts val="0"/>
              </a:spcBef>
              <a:spcAft>
                <a:spcPts val="0"/>
              </a:spcAft>
              <a:buNone/>
            </a:pPr>
            <a:r>
              <a:rPr lang="en-US" dirty="0"/>
              <a:t>Our classrooms must be reciprocal—a two-way street of teaching and learning. </a:t>
            </a:r>
          </a:p>
          <a:p>
            <a:pPr marL="0" lvl="0" indent="0" algn="l" rtl="0">
              <a:spcBef>
                <a:spcPts val="0"/>
              </a:spcBef>
              <a:spcAft>
                <a:spcPts val="0"/>
              </a:spcAft>
              <a:buNone/>
            </a:pPr>
            <a:r>
              <a:rPr lang="en-US" dirty="0"/>
              <a:t>Classrooms must be relevant—historically and socio-culturally. </a:t>
            </a:r>
          </a:p>
          <a:p>
            <a:pPr marL="0" lvl="0" indent="0" algn="l" rtl="0">
              <a:spcBef>
                <a:spcPts val="0"/>
              </a:spcBef>
              <a:spcAft>
                <a:spcPts val="0"/>
              </a:spcAft>
              <a:buNone/>
            </a:pPr>
            <a:r>
              <a:rPr lang="en-US" dirty="0"/>
              <a:t>Reverence should be given to the land as we work towards reclamation and reconciliation.</a:t>
            </a:r>
          </a:p>
          <a:p>
            <a:pPr marL="0" lvl="0" indent="0" algn="l" rtl="0">
              <a:spcBef>
                <a:spcPts val="0"/>
              </a:spcBef>
              <a:spcAft>
                <a:spcPts val="0"/>
              </a:spcAft>
              <a:buNone/>
            </a:pPr>
            <a:r>
              <a:rPr lang="en-US" dirty="0"/>
              <a:t>Reflexivity must be taught and practiced.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6f972163_0_49: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6f972163_0_49: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a:t>
            </a:r>
            <a:r>
              <a:rPr lang="en-US" dirty="0" err="1"/>
              <a:t>ol</a:t>
            </a:r>
            <a:r>
              <a:rPr lang="en-US" dirty="0"/>
              <a:t> Parker Palmer (1997), giving us grand words of truth &amp; wisdom!</a:t>
            </a:r>
          </a:p>
          <a:p>
            <a:pPr marL="0" lvl="0" indent="0" algn="l" rtl="0">
              <a:spcBef>
                <a:spcPts val="0"/>
              </a:spcBef>
              <a:spcAft>
                <a:spcPts val="0"/>
              </a:spcAft>
              <a:buNone/>
            </a:pPr>
            <a:r>
              <a:rPr lang="en-US" dirty="0"/>
              <a:t>Teaching is only effective if it comes from the heart–when we practice integrity and stay true to our identities.</a:t>
            </a:r>
          </a:p>
          <a:p>
            <a:pPr marL="0" lvl="0" indent="0" algn="l" rtl="0">
              <a:spcBef>
                <a:spcPts val="0"/>
              </a:spcBef>
              <a:spcAft>
                <a:spcPts val="0"/>
              </a:spcAft>
              <a:buNone/>
            </a:pPr>
            <a:r>
              <a:rPr lang="en-US" dirty="0"/>
              <a:t>Students are sly detectives…they know when we are not being authentic…they can smell it a mile away!!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c6f972163_0_36: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c6f972163_0_36: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Every student, like flora and fauna, is unique, special &amp; worthy of inclusion ♥️</a:t>
            </a:r>
          </a:p>
          <a:p>
            <a:pPr marL="0" lvl="0" indent="0" algn="l" rtl="0">
              <a:spcBef>
                <a:spcPts val="0"/>
              </a:spcBef>
              <a:spcAft>
                <a:spcPts val="0"/>
              </a:spcAft>
              <a:buNone/>
            </a:pPr>
            <a:r>
              <a:rPr lang="en-US" dirty="0">
                <a:solidFill>
                  <a:schemeClr val="dk1"/>
                </a:solidFill>
              </a:rPr>
              <a:t>Students differ socio-economically, ethnically, racially, culturally, physically, sexually, cognitively, and intellectually.</a:t>
            </a:r>
          </a:p>
          <a:p>
            <a:pPr marL="0" lvl="0" indent="0" algn="l" rtl="0">
              <a:spcBef>
                <a:spcPts val="0"/>
              </a:spcBef>
              <a:spcAft>
                <a:spcPts val="0"/>
              </a:spcAft>
              <a:buNone/>
            </a:pPr>
            <a:r>
              <a:rPr lang="en-US" dirty="0">
                <a:solidFill>
                  <a:schemeClr val="dk1"/>
                </a:solidFill>
              </a:rPr>
              <a:t>We must make ourselves aware of student differences and celebrate and respect them.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73debe7627ca5a6c_9: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73debe7627ca5a6c_9: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must be responsive to student readiness, interests, and learning preferences (Province of ON, 2008).</a:t>
            </a:r>
          </a:p>
          <a:p>
            <a:pPr marL="0" lvl="0" indent="0" algn="l" rtl="0">
              <a:spcBef>
                <a:spcPts val="0"/>
              </a:spcBef>
              <a:spcAft>
                <a:spcPts val="0"/>
              </a:spcAft>
              <a:buNone/>
            </a:pPr>
            <a:r>
              <a:rPr lang="en-US" dirty="0"/>
              <a:t>We must use the information gathered from these areas to vary the learning environment, our instruction, and our assessment.</a:t>
            </a:r>
          </a:p>
          <a:p>
            <a:pPr marL="0" lvl="0" indent="0" algn="l" rtl="0">
              <a:spcBef>
                <a:spcPts val="0"/>
              </a:spcBef>
              <a:spcAft>
                <a:spcPts val="0"/>
              </a:spcAft>
              <a:buNone/>
            </a:pPr>
            <a:r>
              <a:rPr lang="en-US" dirty="0"/>
              <a:t>In addition to learning groups, we must draw upon different instructional approaches to successfully meet the diverse needs of our learners—those that learn visually, audially, textually, or kinesthetically.</a:t>
            </a:r>
          </a:p>
          <a:p>
            <a:pPr marL="0" lvl="0" indent="0" algn="l" rtl="0">
              <a:spcBef>
                <a:spcPts val="0"/>
              </a:spcBef>
              <a:spcAft>
                <a:spcPts val="0"/>
              </a:spcAft>
              <a:buNone/>
            </a:pPr>
            <a:r>
              <a:rPr lang="en-US" dirty="0"/>
              <a:t>We must also offer choice when it comes to how students “show they know”; whether it be written, spoken, visual, or in a performance.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c6f972163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c6f972163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Accessing all the types of intelligences in our classrooms is challenging.</a:t>
            </a:r>
          </a:p>
          <a:p>
            <a:pPr marL="0" lvl="0" indent="0" algn="l" rtl="0">
              <a:spcBef>
                <a:spcPts val="0"/>
              </a:spcBef>
              <a:spcAft>
                <a:spcPts val="0"/>
              </a:spcAft>
              <a:buNone/>
            </a:pPr>
            <a:r>
              <a:rPr lang="en-US" dirty="0"/>
              <a:t>Differentiated Instruction and Universal Design for Learning are two pedagogical strategies that can be incorporated into our teaching practice and into our classrooms to help us reach as many students as possible.</a:t>
            </a:r>
          </a:p>
          <a:p>
            <a:pPr marL="0" lvl="0" indent="0" algn="l" rtl="0">
              <a:spcBef>
                <a:spcPts val="0"/>
              </a:spcBef>
              <a:spcAft>
                <a:spcPts val="0"/>
              </a:spcAft>
              <a:buNone/>
            </a:pPr>
            <a:r>
              <a:rPr lang="en-US" dirty="0"/>
              <a:t>Reaching summits with diverse learners is no easy feat–but it is definitely a worthwhile one!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6f972163_0_25: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6f972163_0_25: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my children and I are pictured in the Snow…at the end of July?!?!  </a:t>
            </a:r>
          </a:p>
          <a:p>
            <a:pPr marL="0" lvl="0" indent="0" algn="l" rtl="0">
              <a:spcBef>
                <a:spcPts val="0"/>
              </a:spcBef>
              <a:spcAft>
                <a:spcPts val="0"/>
              </a:spcAft>
              <a:buNone/>
            </a:pPr>
            <a:r>
              <a:rPr lang="en-US" dirty="0"/>
              <a:t>Classroom teaching is the epitome of “Snow in July” ;-) Totally unpredictable!</a:t>
            </a:r>
          </a:p>
          <a:p>
            <a:pPr marL="0" lvl="0" indent="0" algn="l" rtl="0">
              <a:spcBef>
                <a:spcPts val="0"/>
              </a:spcBef>
              <a:spcAft>
                <a:spcPts val="0"/>
              </a:spcAft>
              <a:buNone/>
            </a:pPr>
            <a:r>
              <a:rPr lang="en-US" dirty="0"/>
              <a:t>We made the best of it: “smiling and rolling with it!”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c6f972163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c6f972163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When I think about celebrating educational victories, I think about Hamish Brewer—the “tattooed, skateboarding principal” of Fred Lynn Middle School—and his speech How radical love transformed a school (2019).</a:t>
            </a:r>
          </a:p>
          <a:p>
            <a:pPr marL="0" lvl="0" indent="0" algn="l" rtl="0">
              <a:spcBef>
                <a:spcPts val="0"/>
              </a:spcBef>
              <a:spcAft>
                <a:spcPts val="0"/>
              </a:spcAft>
              <a:buNone/>
            </a:pPr>
            <a:r>
              <a:rPr lang="en-US" dirty="0"/>
              <a:t>Brewer’s concern and passion for education and his students transformed one of the toughest schools in Virginia.  Brewer’s message to teachers is that no accomplishment is too small and that we must celebrate every chance we get.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488125e91_38_5: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0488125e91_38_5: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Taking time for self-care and fostering reflective practice will benefit our health and well-being, as well as the health and well-being of our students and our careers. </a:t>
            </a:r>
          </a:p>
          <a:p>
            <a:pPr marL="0" lvl="0" indent="0" algn="l" rtl="0">
              <a:spcBef>
                <a:spcPts val="0"/>
              </a:spcBef>
              <a:spcAft>
                <a:spcPts val="0"/>
              </a:spcAft>
              <a:buNone/>
            </a:pPr>
            <a:r>
              <a:rPr lang="en-US" dirty="0"/>
              <a:t>We cannot pour from an empty cup. </a:t>
            </a:r>
          </a:p>
          <a:p>
            <a:pPr marL="0" lvl="0" indent="0" algn="l" rtl="0">
              <a:spcBef>
                <a:spcPts val="0"/>
              </a:spcBef>
              <a:spcAft>
                <a:spcPts val="0"/>
              </a:spcAft>
              <a:buNone/>
            </a:pPr>
            <a:r>
              <a:rPr lang="en-US" dirty="0"/>
              <a:t>To teach well, me must care for ourselves and reflect on our actions and </a:t>
            </a:r>
            <a:r>
              <a:rPr lang="en-US" dirty="0" err="1"/>
              <a:t>behaviours</a:t>
            </a:r>
            <a:r>
              <a:rPr lang="en-US" dirty="0"/>
              <a:t> in the classroom.</a:t>
            </a:r>
          </a:p>
          <a:p>
            <a:pPr marL="0" lvl="0" indent="0" algn="l" rtl="0">
              <a:spcBef>
                <a:spcPts val="0"/>
              </a:spcBef>
              <a:spcAft>
                <a:spcPts val="0"/>
              </a:spcAft>
              <a:buNone/>
            </a:pPr>
            <a:r>
              <a:rPr lang="en-US" dirty="0"/>
              <a:t>Allowing us to positively impact the lives of many students.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6f972163_0_19: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c6f972163_0_19: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 one comes out unscathed!</a:t>
            </a:r>
          </a:p>
          <a:p>
            <a:pPr marL="0" lvl="0" indent="0" algn="l" rtl="0">
              <a:spcBef>
                <a:spcPts val="0"/>
              </a:spcBef>
              <a:spcAft>
                <a:spcPts val="0"/>
              </a:spcAft>
              <a:buNone/>
            </a:pPr>
            <a:r>
              <a:rPr lang="en-US" dirty="0"/>
              <a:t>I am not implying that teachers, or students, should emerge from the classroom as if they had gone to battle, but I would be lying if I said that teaching was not hard.  And most learners would be lying if they said learning was easy.</a:t>
            </a:r>
          </a:p>
          <a:p>
            <a:pPr marL="0" lvl="0" indent="0" algn="l" rtl="0">
              <a:spcBef>
                <a:spcPts val="0"/>
              </a:spcBef>
              <a:spcAft>
                <a:spcPts val="0"/>
              </a:spcAft>
              <a:buNone/>
            </a:pPr>
            <a:r>
              <a:rPr lang="en-US" dirty="0"/>
              <a:t>Many days I come home from teaching feeling like I just climbed the steepest mountain of my life…I imagine I looked just like my kids do in these pictures–winded, legs burning &amp; absolutely exhausted!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c6f972163_0_3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c6f972163_0_3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Taking students to the summits of their learning is the goal–it is why we are all here!</a:t>
            </a:r>
          </a:p>
          <a:p>
            <a:pPr marL="0" lvl="0" indent="0" algn="l" rtl="0">
              <a:spcBef>
                <a:spcPts val="0"/>
              </a:spcBef>
              <a:spcAft>
                <a:spcPts val="0"/>
              </a:spcAft>
              <a:buNone/>
            </a:pPr>
            <a:r>
              <a:rPr lang="en-US" dirty="0"/>
              <a:t>It is an amazing opportunity but it requires a tremendous amount of patience, empathy, grit and determination.</a:t>
            </a:r>
          </a:p>
          <a:p>
            <a:pPr marL="0" lvl="0" indent="0" algn="l" rtl="0">
              <a:spcBef>
                <a:spcPts val="0"/>
              </a:spcBef>
              <a:spcAft>
                <a:spcPts val="0"/>
              </a:spcAft>
              <a:buNone/>
            </a:pPr>
            <a:r>
              <a:rPr lang="en-US" dirty="0"/>
              <a:t>It is not for the faint of heart, but it will touch our hearts, and the hearts of our students, forever.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c21c63f5b34d8f2_6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c21c63f5b34d8f2_6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must be deliberate in ensuring that every action we take—in implementing the curriculum, in designing our instruction, and in planning and completing assessment—is </a:t>
            </a:r>
            <a:r>
              <a:rPr lang="en-US" dirty="0" err="1"/>
              <a:t>centred</a:t>
            </a:r>
            <a:r>
              <a:rPr lang="en-US" dirty="0"/>
              <a:t> on our students. </a:t>
            </a:r>
          </a:p>
          <a:p>
            <a:pPr marL="0" lvl="0" indent="0" algn="l" rtl="0">
              <a:spcBef>
                <a:spcPts val="0"/>
              </a:spcBef>
              <a:spcAft>
                <a:spcPts val="0"/>
              </a:spcAft>
              <a:buNone/>
            </a:pPr>
            <a:r>
              <a:rPr lang="en-US" dirty="0"/>
              <a:t>We must be observant: if a student’s needs go unmet (as set out in Maslow’s Hierarchy of Needs) they will not successfully achieve the learning levels set out in Bloom’s Taxonomy of Learning. </a:t>
            </a:r>
          </a:p>
          <a:p>
            <a:pPr marL="0" lvl="0" indent="0" algn="l" rtl="0">
              <a:spcBef>
                <a:spcPts val="0"/>
              </a:spcBef>
              <a:spcAft>
                <a:spcPts val="0"/>
              </a:spcAft>
              <a:buNone/>
            </a:pPr>
            <a:r>
              <a:rPr lang="en-US" dirty="0"/>
              <a:t>Our goal is to help students reach “Self-actualization” and higher-order learning. </a:t>
            </a:r>
          </a:p>
          <a:p>
            <a:pPr marL="0" lvl="0" indent="0" algn="l" rtl="0">
              <a:spcBef>
                <a:spcPts val="0"/>
              </a:spcBef>
              <a:spcAft>
                <a:spcPts val="0"/>
              </a:spcAft>
              <a:buNone/>
            </a:pPr>
            <a:r>
              <a:rPr lang="en-US" dirty="0"/>
              <a:t>Universal Design for Learning is utilized by teachers to ensure that every student is reached.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3debe7627ca5a6c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3debe7627ca5a6c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teaching, students will be entrusted to our hands!</a:t>
            </a:r>
          </a:p>
          <a:p>
            <a:pPr marL="0" lvl="0" indent="0" algn="l" rtl="0">
              <a:spcBef>
                <a:spcPts val="0"/>
              </a:spcBef>
              <a:spcAft>
                <a:spcPts val="0"/>
              </a:spcAft>
              <a:buNone/>
            </a:pPr>
            <a:r>
              <a:rPr lang="en-US" dirty="0"/>
              <a:t>We must be cognizant of this, go forth, and become the best teachers we can be!</a:t>
            </a:r>
          </a:p>
          <a:p>
            <a:pPr marL="0" lvl="0" indent="0" algn="l" rtl="0">
              <a:spcBef>
                <a:spcPts val="0"/>
              </a:spcBef>
              <a:spcAft>
                <a:spcPts val="0"/>
              </a:spcAft>
              <a:buNone/>
            </a:pPr>
            <a:r>
              <a:rPr lang="en-US" dirty="0"/>
              <a:t>Future students and future generations rely on us to help them reach their Educational “Summits!”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d028159f0deca_5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d028159f0deca_5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need to focus on our students’ ability to “Do”: to communicate; to think creatively &amp; critically; and to be personally &amp; socially aware and responsible while fostering a positive personal and cultural identity.  </a:t>
            </a:r>
          </a:p>
          <a:p>
            <a:pPr marL="0" lvl="0" indent="0" algn="l" rtl="0">
              <a:spcBef>
                <a:spcPts val="0"/>
              </a:spcBef>
              <a:spcAft>
                <a:spcPts val="0"/>
              </a:spcAft>
              <a:buNone/>
            </a:pPr>
            <a:r>
              <a:rPr lang="en-US" dirty="0"/>
              <a:t>We also need to ensure that we teach certain content so that students come out of our classrooms with specific grade-level knowledge—the “Know”—and an understanding of the “Big Ideas.”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7d028159f0deca_57: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7d028159f0deca_57: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am not necessarily advocating that we “bribe” our students with candy (but, if it works, it works, lol).</a:t>
            </a:r>
          </a:p>
          <a:p>
            <a:pPr marL="0" lvl="0" indent="0" algn="l" rtl="0">
              <a:spcBef>
                <a:spcPts val="0"/>
              </a:spcBef>
              <a:spcAft>
                <a:spcPts val="0"/>
              </a:spcAft>
              <a:buNone/>
            </a:pPr>
            <a:r>
              <a:rPr lang="en-US" dirty="0"/>
              <a:t>What I am saying is that we must have positive relationships with our students and be keenly aware of their emotions (positive &amp; negative). We must make educational experiences positive so that learning can take place. And, we need to find out what intrinsically motivates our students so as to fuel their desires to learn and engage (OECD, “Nature of Learning”, 2012).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c21c63f5b34d8f2_7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c21c63f5b34d8f2_74: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must ask ourselves “How will the evidence of learning be documented and shared?” </a:t>
            </a:r>
          </a:p>
          <a:p>
            <a:pPr marL="0" lvl="0" indent="0" algn="l" rtl="0">
              <a:spcBef>
                <a:spcPts val="0"/>
              </a:spcBef>
              <a:spcAft>
                <a:spcPts val="0"/>
              </a:spcAft>
              <a:buNone/>
            </a:pPr>
            <a:r>
              <a:rPr lang="en-US" dirty="0"/>
              <a:t>Assessment comes in many forms and we have the autonomy to choose which form suits each situation. </a:t>
            </a:r>
          </a:p>
          <a:p>
            <a:pPr marL="0" lvl="0" indent="0" algn="l" rtl="0">
              <a:spcBef>
                <a:spcPts val="0"/>
              </a:spcBef>
              <a:spcAft>
                <a:spcPts val="0"/>
              </a:spcAft>
              <a:buNone/>
            </a:pPr>
            <a:r>
              <a:rPr lang="en-US" dirty="0"/>
              <a:t>The goal is assessment FOR learning.</a:t>
            </a:r>
          </a:p>
          <a:p>
            <a:pPr marL="0" lvl="0" indent="0" algn="l" rtl="0">
              <a:spcBef>
                <a:spcPts val="0"/>
              </a:spcBef>
              <a:spcAft>
                <a:spcPts val="0"/>
              </a:spcAft>
              <a:buNone/>
            </a:pPr>
            <a:r>
              <a:rPr lang="en-US" dirty="0"/>
              <a:t>Teachers must use assessment to improve student capacity and to continuously challenge individual improvement and growth, while ensuring that everyone reaches the summit—no climber left behind!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c21c63f5b34d8f2_65: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c21c63f5b34d8f2_65: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Some climbers arrive with overflowing packs and an abundance of material and human resources; others arrive less equipped with empty packs and limited resources.  </a:t>
            </a:r>
          </a:p>
          <a:p>
            <a:pPr marL="0" lvl="0" indent="0" algn="l" rtl="0">
              <a:spcBef>
                <a:spcPts val="0"/>
              </a:spcBef>
              <a:spcAft>
                <a:spcPts val="0"/>
              </a:spcAft>
              <a:buClr>
                <a:schemeClr val="dk1"/>
              </a:buClr>
              <a:buSzPts val="1100"/>
              <a:buFont typeface="Arial"/>
              <a:buNone/>
            </a:pPr>
            <a:r>
              <a:rPr lang="en-US" dirty="0">
                <a:solidFill>
                  <a:schemeClr val="dk1"/>
                </a:solidFill>
              </a:rPr>
              <a:t>Experience varies and it is often difficult to gauge climber readiness. If guides are unaware of their climbers’ strengths and stretches, they cannot meet the climbers where they are at and the expedition can go awry.</a:t>
            </a:r>
          </a:p>
          <a:p>
            <a:pPr marL="0" lvl="0" indent="0" algn="l" rtl="0">
              <a:spcBef>
                <a:spcPts val="0"/>
              </a:spcBef>
              <a:spcAft>
                <a:spcPts val="0"/>
              </a:spcAft>
              <a:buClr>
                <a:schemeClr val="dk1"/>
              </a:buClr>
              <a:buSzPts val="1100"/>
              <a:buFont typeface="Arial"/>
              <a:buNone/>
            </a:pPr>
            <a:r>
              <a:rPr lang="en-US" dirty="0">
                <a:solidFill>
                  <a:schemeClr val="dk1"/>
                </a:solidFill>
              </a:rPr>
              <a:t>Teachers, like guides, must make themselves aware of every student’s capabilities, assessing them individually—at the beginning of the expedition, throughout the climb, and at the summit—so that necessary action can be taken to help each climber move forward (onward and upward, one foot in front of the other, one step at a time).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7a5e4b953cc8ca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7a5e4b953cc8ca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Teachers, like guides, must provide opportunities for students to assess themselves, encouraging questions such as: what are my strengths and what are my stretches?; what do I know now that I did not know before?; what am I proud of; what would I do differently and what would I do again?</a:t>
            </a: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d028159f0deca_4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d028159f0deca_42: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Teacher autonomy is important, but we do not have to reinvent the wheel every time we step into the classroom.</a:t>
            </a:r>
          </a:p>
          <a:p>
            <a:pPr marL="0" lvl="0" indent="0" algn="l" rtl="0">
              <a:spcBef>
                <a:spcPts val="0"/>
              </a:spcBef>
              <a:spcAft>
                <a:spcPts val="0"/>
              </a:spcAft>
              <a:buNone/>
            </a:pPr>
            <a:r>
              <a:rPr lang="en-US" dirty="0"/>
              <a:t>We can draw upon the experiences of those who came before us.</a:t>
            </a:r>
          </a:p>
          <a:p>
            <a:pPr marL="0" lvl="0" indent="0" algn="l" rtl="0">
              <a:spcBef>
                <a:spcPts val="0"/>
              </a:spcBef>
              <a:spcAft>
                <a:spcPts val="0"/>
              </a:spcAft>
              <a:buNone/>
            </a:pPr>
            <a:r>
              <a:rPr lang="en-US" dirty="0"/>
              <a:t>We can adopt and adapt, putting our own stamp on teaching.</a:t>
            </a:r>
          </a:p>
          <a:p>
            <a:pPr marL="0" lvl="0" indent="0" algn="l" rtl="0">
              <a:spcBef>
                <a:spcPts val="0"/>
              </a:spcBef>
              <a:spcAft>
                <a:spcPts val="0"/>
              </a:spcAft>
              <a:buNone/>
            </a:pPr>
            <a:r>
              <a:rPr lang="en-US" dirty="0"/>
              <a:t>Here, you see the excitement on a friend &amp; I’s face as we find a trail marker after being lost in deep brush!  Thanks to this marker, left by a hiker before us, we got back on track and reached the summit.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d028159f0deca_6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d028159f0deca_64: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Teacher-student, Student-student, and Teacher-teacher collaboration is essential!</a:t>
            </a:r>
          </a:p>
          <a:p>
            <a:pPr marL="0" lvl="0" indent="0" algn="l" rtl="0">
              <a:spcBef>
                <a:spcPts val="0"/>
              </a:spcBef>
              <a:spcAft>
                <a:spcPts val="0"/>
              </a:spcAft>
              <a:buNone/>
            </a:pPr>
            <a:r>
              <a:rPr lang="en-US" dirty="0"/>
              <a:t>No one can teach or learn alone…everyone has a hand in Education! We must work together!</a:t>
            </a:r>
          </a:p>
          <a:p>
            <a:pPr marL="0" lvl="0" indent="0" algn="l" rtl="0">
              <a:spcBef>
                <a:spcPts val="0"/>
              </a:spcBef>
              <a:spcAft>
                <a:spcPts val="0"/>
              </a:spcAft>
              <a:buNone/>
            </a:pPr>
            <a:r>
              <a:rPr lang="en-US" dirty="0"/>
              <a:t>Here, me, my children, and my mom hold beads from a summit cairn.  Our collaboration paid off!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3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34.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37.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40.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11.xml"/><Relationship Id="rId7" Type="http://schemas.openxmlformats.org/officeDocument/2006/relationships/image" Target="../media/image43.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47.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slideLayout" Target="../slideLayouts/slideLayout8.xml"/><Relationship Id="rId7" Type="http://schemas.openxmlformats.org/officeDocument/2006/relationships/image" Target="../media/image50.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54.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55.jp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1.xml"/><Relationship Id="rId7" Type="http://schemas.openxmlformats.org/officeDocument/2006/relationships/image" Target="../media/image13.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21.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26.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3"/>
          <p:cNvPicPr preferRelativeResize="0"/>
          <p:nvPr/>
        </p:nvPicPr>
        <p:blipFill rotWithShape="1">
          <a:blip r:embed="rId5">
            <a:alphaModFix/>
          </a:blip>
          <a:srcRect t="12501" b="12501"/>
          <a:stretch/>
        </p:blipFill>
        <p:spPr>
          <a:xfrm>
            <a:off x="-200" y="0"/>
            <a:ext cx="9144405" cy="5143499"/>
          </a:xfrm>
          <a:prstGeom prst="rect">
            <a:avLst/>
          </a:prstGeom>
          <a:noFill/>
          <a:ln>
            <a:noFill/>
          </a:ln>
        </p:spPr>
      </p:pic>
      <p:sp>
        <p:nvSpPr>
          <p:cNvPr id="59" name="Google Shape;59;p13"/>
          <p:cNvSpPr txBox="1">
            <a:spLocks noGrp="1"/>
          </p:cNvSpPr>
          <p:nvPr>
            <p:ph type="subTitle" idx="4294967295"/>
          </p:nvPr>
        </p:nvSpPr>
        <p:spPr>
          <a:xfrm>
            <a:off x="5400600" y="4536200"/>
            <a:ext cx="3743400" cy="54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b="1">
                <a:latin typeface="Oswald"/>
                <a:ea typeface="Oswald"/>
                <a:cs typeface="Oswald"/>
                <a:sym typeface="Oswald"/>
              </a:rPr>
              <a:t>EDUC 394: Pedagogy, Curriculum &amp; Teaching - School of Education, University of Northern BC </a:t>
            </a:r>
            <a:endParaRPr sz="1400" b="1">
              <a:latin typeface="Oswald"/>
              <a:ea typeface="Oswald"/>
              <a:cs typeface="Oswald"/>
              <a:sym typeface="Oswald"/>
            </a:endParaRPr>
          </a:p>
        </p:txBody>
      </p:sp>
      <p:sp>
        <p:nvSpPr>
          <p:cNvPr id="60" name="Google Shape;60;p13"/>
          <p:cNvSpPr txBox="1">
            <a:spLocks noGrp="1"/>
          </p:cNvSpPr>
          <p:nvPr>
            <p:ph type="subTitle" idx="4294967295"/>
          </p:nvPr>
        </p:nvSpPr>
        <p:spPr>
          <a:xfrm>
            <a:off x="204325" y="288225"/>
            <a:ext cx="4071600" cy="54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1100"/>
              <a:buFont typeface="Arial"/>
              <a:buNone/>
            </a:pPr>
            <a:r>
              <a:rPr lang="en" sz="2400" b="1">
                <a:latin typeface="Oswald"/>
                <a:ea typeface="Oswald"/>
                <a:cs typeface="Oswald"/>
                <a:sym typeface="Oswald"/>
              </a:rPr>
              <a:t>Teaching &amp; Reaching Summits</a:t>
            </a:r>
            <a:endParaRPr b="1"/>
          </a:p>
        </p:txBody>
      </p:sp>
      <p:sp>
        <p:nvSpPr>
          <p:cNvPr id="61" name="Google Shape;61;p13"/>
          <p:cNvSpPr txBox="1"/>
          <p:nvPr/>
        </p:nvSpPr>
        <p:spPr>
          <a:xfrm>
            <a:off x="204325" y="755950"/>
            <a:ext cx="181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swald"/>
                <a:ea typeface="Oswald"/>
                <a:cs typeface="Oswald"/>
                <a:sym typeface="Oswald"/>
              </a:rPr>
              <a:t>By Joni Hesselgrave</a:t>
            </a:r>
            <a:endParaRPr b="1">
              <a:latin typeface="Oswald"/>
              <a:ea typeface="Oswald"/>
              <a:cs typeface="Oswald"/>
              <a:sym typeface="Oswald"/>
            </a:endParaRPr>
          </a:p>
        </p:txBody>
      </p:sp>
      <p:pic>
        <p:nvPicPr>
          <p:cNvPr id="6" name="Audio 5">
            <a:hlinkClick r:id="" action="ppaction://media"/>
            <a:extLst>
              <a:ext uri="{FF2B5EF4-FFF2-40B4-BE49-F238E27FC236}">
                <a16:creationId xmlns:a16="http://schemas.microsoft.com/office/drawing/2014/main" id="{903387E5-7C5A-47B7-8C4E-A970EF1850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403"/>
    </mc:Choice>
    <mc:Fallback>
      <p:transition spd="slow" advTm="15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2"/>
          <p:cNvPicPr preferRelativeResize="0"/>
          <p:nvPr/>
        </p:nvPicPr>
        <p:blipFill rotWithShape="1">
          <a:blip r:embed="rId5">
            <a:alphaModFix/>
          </a:blip>
          <a:srcRect l="5245" r="5245"/>
          <a:stretch/>
        </p:blipFill>
        <p:spPr>
          <a:xfrm>
            <a:off x="76200" y="76200"/>
            <a:ext cx="5969699" cy="5002203"/>
          </a:xfrm>
          <a:prstGeom prst="rect">
            <a:avLst/>
          </a:prstGeom>
          <a:noFill/>
          <a:ln>
            <a:noFill/>
          </a:ln>
        </p:spPr>
      </p:pic>
      <p:sp>
        <p:nvSpPr>
          <p:cNvPr id="136" name="Google Shape;136;p22"/>
          <p:cNvSpPr txBox="1">
            <a:spLocks noGrp="1"/>
          </p:cNvSpPr>
          <p:nvPr>
            <p:ph type="body" idx="4294967295"/>
          </p:nvPr>
        </p:nvSpPr>
        <p:spPr>
          <a:xfrm>
            <a:off x="6096600" y="2670200"/>
            <a:ext cx="1527300" cy="23715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b="1">
                <a:latin typeface="Oswald"/>
                <a:ea typeface="Oswald"/>
                <a:cs typeface="Oswald"/>
                <a:sym typeface="Oswald"/>
              </a:rPr>
              <a:t>In teaching, we must honour the First Peoples Principles of Learning and the Nine R’s</a:t>
            </a:r>
            <a:endParaRPr b="1">
              <a:latin typeface="Oswald"/>
              <a:ea typeface="Oswald"/>
              <a:cs typeface="Oswald"/>
              <a:sym typeface="Oswald"/>
            </a:endParaRPr>
          </a:p>
        </p:txBody>
      </p:sp>
      <p:pic>
        <p:nvPicPr>
          <p:cNvPr id="137" name="Google Shape;137;p22"/>
          <p:cNvPicPr preferRelativeResize="0"/>
          <p:nvPr/>
        </p:nvPicPr>
        <p:blipFill rotWithShape="1">
          <a:blip r:embed="rId6">
            <a:alphaModFix/>
          </a:blip>
          <a:srcRect l="5100" r="5100"/>
          <a:stretch/>
        </p:blipFill>
        <p:spPr>
          <a:xfrm>
            <a:off x="6096600" y="76200"/>
            <a:ext cx="2959498" cy="2471697"/>
          </a:xfrm>
          <a:prstGeom prst="rect">
            <a:avLst/>
          </a:prstGeom>
          <a:noFill/>
          <a:ln>
            <a:noFill/>
          </a:ln>
        </p:spPr>
      </p:pic>
      <p:pic>
        <p:nvPicPr>
          <p:cNvPr id="138" name="Google Shape;138;p22"/>
          <p:cNvPicPr preferRelativeResize="0"/>
          <p:nvPr/>
        </p:nvPicPr>
        <p:blipFill>
          <a:blip r:embed="rId7">
            <a:alphaModFix/>
          </a:blip>
          <a:stretch>
            <a:fillRect/>
          </a:stretch>
        </p:blipFill>
        <p:spPr>
          <a:xfrm>
            <a:off x="7528700" y="2670163"/>
            <a:ext cx="1527400" cy="2371574"/>
          </a:xfrm>
          <a:prstGeom prst="rect">
            <a:avLst/>
          </a:prstGeom>
          <a:noFill/>
          <a:ln>
            <a:noFill/>
          </a:ln>
        </p:spPr>
      </p:pic>
      <p:pic>
        <p:nvPicPr>
          <p:cNvPr id="2" name="Audio 1">
            <a:hlinkClick r:id="" action="ppaction://media"/>
            <a:extLst>
              <a:ext uri="{FF2B5EF4-FFF2-40B4-BE49-F238E27FC236}">
                <a16:creationId xmlns:a16="http://schemas.microsoft.com/office/drawing/2014/main" id="{F07E88C9-774F-4C8B-9F2B-A763214CD4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007"/>
    </mc:Choice>
    <mc:Fallback>
      <p:transition spd="slow" advTm="35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3"/>
          <p:cNvPicPr preferRelativeResize="0"/>
          <p:nvPr/>
        </p:nvPicPr>
        <p:blipFill rotWithShape="1">
          <a:blip r:embed="rId5">
            <a:alphaModFix/>
          </a:blip>
          <a:srcRect t="7778" b="7769"/>
          <a:stretch/>
        </p:blipFill>
        <p:spPr>
          <a:xfrm>
            <a:off x="76175" y="70650"/>
            <a:ext cx="4442401" cy="5002205"/>
          </a:xfrm>
          <a:prstGeom prst="rect">
            <a:avLst/>
          </a:prstGeom>
          <a:noFill/>
          <a:ln>
            <a:noFill/>
          </a:ln>
        </p:spPr>
      </p:pic>
      <p:sp>
        <p:nvSpPr>
          <p:cNvPr id="144" name="Google Shape;144;p23"/>
          <p:cNvSpPr txBox="1">
            <a:spLocks noGrp="1"/>
          </p:cNvSpPr>
          <p:nvPr>
            <p:ph type="body" idx="4294967295"/>
          </p:nvPr>
        </p:nvSpPr>
        <p:spPr>
          <a:xfrm>
            <a:off x="5019550" y="1735150"/>
            <a:ext cx="3954000" cy="1673100"/>
          </a:xfrm>
          <a:prstGeom prst="rect">
            <a:avLst/>
          </a:prstGeom>
          <a:solidFill>
            <a:schemeClr val="lt1"/>
          </a:solid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dirty="0">
                <a:latin typeface="Oswald"/>
                <a:ea typeface="Oswald"/>
                <a:cs typeface="Oswald"/>
                <a:sym typeface="Oswald"/>
              </a:rPr>
              <a:t>In teaching, we will truly make a difference if we teach from the HEART ♥️</a:t>
            </a:r>
            <a:endParaRPr b="1" dirty="0">
              <a:latin typeface="Oswald"/>
              <a:ea typeface="Oswald"/>
              <a:cs typeface="Oswald"/>
              <a:sym typeface="Oswald"/>
            </a:endParaRPr>
          </a:p>
        </p:txBody>
      </p:sp>
      <p:pic>
        <p:nvPicPr>
          <p:cNvPr id="2" name="Audio 1">
            <a:hlinkClick r:id="" action="ppaction://media"/>
            <a:extLst>
              <a:ext uri="{FF2B5EF4-FFF2-40B4-BE49-F238E27FC236}">
                <a16:creationId xmlns:a16="http://schemas.microsoft.com/office/drawing/2014/main" id="{4F4FF302-1B12-451D-8A54-E08506E3E8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992"/>
    </mc:Choice>
    <mc:Fallback>
      <p:transition spd="slow" advTm="18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a:spLocks noGrp="1"/>
          </p:cNvSpPr>
          <p:nvPr>
            <p:ph type="title" idx="4294967295"/>
          </p:nvPr>
        </p:nvSpPr>
        <p:spPr>
          <a:xfrm>
            <a:off x="249725" y="3950125"/>
            <a:ext cx="8520600" cy="414300"/>
          </a:xfrm>
          <a:prstGeom prst="rect">
            <a:avLst/>
          </a:prstGeom>
        </p:spPr>
        <p:txBody>
          <a:bodyPr spcFirstLastPara="1" wrap="square" lIns="91425" tIns="91425" rIns="91425" bIns="91425" anchor="t" anchorCtr="0">
            <a:noAutofit/>
          </a:bodyPr>
          <a:lstStyle/>
          <a:p>
            <a:pPr lvl="0" algn="ctr"/>
            <a:r>
              <a:rPr lang="en" sz="1800" b="1" dirty="0">
                <a:highlight>
                  <a:schemeClr val="lt1"/>
                </a:highlight>
              </a:rPr>
              <a:t>Every student, like flora and fauna, is unique, special &amp; worthy of inclusion </a:t>
            </a:r>
            <a:r>
              <a:rPr lang="en" sz="1800" b="1" dirty="0"/>
              <a:t>♥</a:t>
            </a:r>
            <a:r>
              <a:rPr lang="en" sz="1800" b="1" dirty="0">
                <a:highlight>
                  <a:schemeClr val="lt1"/>
                </a:highlight>
              </a:rPr>
              <a:t> </a:t>
            </a:r>
            <a:endParaRPr sz="1800" b="1" dirty="0">
              <a:highlight>
                <a:schemeClr val="lt1"/>
              </a:highlight>
            </a:endParaRPr>
          </a:p>
        </p:txBody>
      </p:sp>
      <p:pic>
        <p:nvPicPr>
          <p:cNvPr id="150" name="Google Shape;150;p24"/>
          <p:cNvPicPr preferRelativeResize="0"/>
          <p:nvPr/>
        </p:nvPicPr>
        <p:blipFill rotWithShape="1">
          <a:blip r:embed="rId5">
            <a:alphaModFix/>
          </a:blip>
          <a:srcRect t="9257" b="9249"/>
          <a:stretch/>
        </p:blipFill>
        <p:spPr>
          <a:xfrm>
            <a:off x="83275" y="1365900"/>
            <a:ext cx="2959498" cy="2411704"/>
          </a:xfrm>
          <a:prstGeom prst="rect">
            <a:avLst/>
          </a:prstGeom>
          <a:noFill/>
          <a:ln>
            <a:noFill/>
          </a:ln>
        </p:spPr>
      </p:pic>
      <p:pic>
        <p:nvPicPr>
          <p:cNvPr id="151" name="Google Shape;151;p24"/>
          <p:cNvPicPr preferRelativeResize="0"/>
          <p:nvPr/>
        </p:nvPicPr>
        <p:blipFill rotWithShape="1">
          <a:blip r:embed="rId6">
            <a:alphaModFix/>
          </a:blip>
          <a:srcRect t="9257" b="9249"/>
          <a:stretch/>
        </p:blipFill>
        <p:spPr>
          <a:xfrm>
            <a:off x="6101225" y="1365900"/>
            <a:ext cx="2959473" cy="2411694"/>
          </a:xfrm>
          <a:prstGeom prst="rect">
            <a:avLst/>
          </a:prstGeom>
          <a:noFill/>
          <a:ln>
            <a:noFill/>
          </a:ln>
        </p:spPr>
      </p:pic>
      <p:pic>
        <p:nvPicPr>
          <p:cNvPr id="152" name="Google Shape;152;p24"/>
          <p:cNvPicPr preferRelativeResize="0"/>
          <p:nvPr/>
        </p:nvPicPr>
        <p:blipFill rotWithShape="1">
          <a:blip r:embed="rId7">
            <a:alphaModFix/>
          </a:blip>
          <a:srcRect t="9257" b="9249"/>
          <a:stretch/>
        </p:blipFill>
        <p:spPr>
          <a:xfrm>
            <a:off x="3092250" y="1365900"/>
            <a:ext cx="2959498" cy="2411699"/>
          </a:xfrm>
          <a:prstGeom prst="rect">
            <a:avLst/>
          </a:prstGeom>
          <a:noFill/>
          <a:ln>
            <a:noFill/>
          </a:ln>
        </p:spPr>
      </p:pic>
      <p:sp>
        <p:nvSpPr>
          <p:cNvPr id="153" name="Google Shape;153;p24"/>
          <p:cNvSpPr txBox="1">
            <a:spLocks noGrp="1"/>
          </p:cNvSpPr>
          <p:nvPr>
            <p:ph type="title" idx="4294967295"/>
          </p:nvPr>
        </p:nvSpPr>
        <p:spPr>
          <a:xfrm>
            <a:off x="311700" y="805600"/>
            <a:ext cx="8520600" cy="48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highlight>
                  <a:schemeClr val="lt1"/>
                </a:highlight>
              </a:rPr>
              <a:t>In teaching, we must appreciate &amp; admire student diversity!</a:t>
            </a:r>
            <a:endParaRPr sz="1800" b="1">
              <a:highlight>
                <a:schemeClr val="lt1"/>
              </a:highlight>
            </a:endParaRPr>
          </a:p>
        </p:txBody>
      </p:sp>
      <p:pic>
        <p:nvPicPr>
          <p:cNvPr id="2" name="Audio 1">
            <a:hlinkClick r:id="" action="ppaction://media"/>
            <a:extLst>
              <a:ext uri="{FF2B5EF4-FFF2-40B4-BE49-F238E27FC236}">
                <a16:creationId xmlns:a16="http://schemas.microsoft.com/office/drawing/2014/main" id="{44E5FB08-A996-4BB7-B5F6-B6C0EBBC13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45"/>
    </mc:Choice>
    <mc:Fallback>
      <p:transition spd="slow" advTm="1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idx="4294967295"/>
          </p:nvPr>
        </p:nvSpPr>
        <p:spPr>
          <a:xfrm>
            <a:off x="311700" y="731225"/>
            <a:ext cx="8520600" cy="58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highlight>
                  <a:schemeClr val="lt1"/>
                </a:highlight>
              </a:rPr>
              <a:t>In teaching, differentiated instruction and learning opportunities are key! </a:t>
            </a:r>
            <a:endParaRPr sz="1800" b="1">
              <a:highlight>
                <a:schemeClr val="lt1"/>
              </a:highlight>
            </a:endParaRPr>
          </a:p>
        </p:txBody>
      </p:sp>
      <p:pic>
        <p:nvPicPr>
          <p:cNvPr id="159" name="Google Shape;159;p25"/>
          <p:cNvPicPr preferRelativeResize="0"/>
          <p:nvPr/>
        </p:nvPicPr>
        <p:blipFill rotWithShape="1">
          <a:blip r:embed="rId5">
            <a:alphaModFix/>
          </a:blip>
          <a:srcRect t="28193" b="10689"/>
          <a:stretch/>
        </p:blipFill>
        <p:spPr>
          <a:xfrm>
            <a:off x="83275" y="1365900"/>
            <a:ext cx="2959498" cy="2411700"/>
          </a:xfrm>
          <a:prstGeom prst="rect">
            <a:avLst/>
          </a:prstGeom>
          <a:noFill/>
          <a:ln>
            <a:noFill/>
          </a:ln>
        </p:spPr>
      </p:pic>
      <p:pic>
        <p:nvPicPr>
          <p:cNvPr id="160" name="Google Shape;160;p25"/>
          <p:cNvPicPr preferRelativeResize="0"/>
          <p:nvPr/>
        </p:nvPicPr>
        <p:blipFill rotWithShape="1">
          <a:blip r:embed="rId6">
            <a:alphaModFix/>
          </a:blip>
          <a:srcRect l="3985" r="3976"/>
          <a:stretch/>
        </p:blipFill>
        <p:spPr>
          <a:xfrm>
            <a:off x="3092250" y="1365900"/>
            <a:ext cx="2959501" cy="2411697"/>
          </a:xfrm>
          <a:prstGeom prst="rect">
            <a:avLst/>
          </a:prstGeom>
          <a:noFill/>
          <a:ln>
            <a:noFill/>
          </a:ln>
        </p:spPr>
      </p:pic>
      <p:pic>
        <p:nvPicPr>
          <p:cNvPr id="161" name="Google Shape;161;p25"/>
          <p:cNvPicPr preferRelativeResize="0"/>
          <p:nvPr/>
        </p:nvPicPr>
        <p:blipFill rotWithShape="1">
          <a:blip r:embed="rId7">
            <a:alphaModFix/>
          </a:blip>
          <a:srcRect t="495" b="485"/>
          <a:stretch/>
        </p:blipFill>
        <p:spPr>
          <a:xfrm>
            <a:off x="6101225" y="1365900"/>
            <a:ext cx="2959498" cy="2411705"/>
          </a:xfrm>
          <a:prstGeom prst="rect">
            <a:avLst/>
          </a:prstGeom>
          <a:noFill/>
          <a:ln>
            <a:noFill/>
          </a:ln>
        </p:spPr>
      </p:pic>
      <p:sp>
        <p:nvSpPr>
          <p:cNvPr id="162" name="Google Shape;162;p25"/>
          <p:cNvSpPr txBox="1">
            <a:spLocks noGrp="1"/>
          </p:cNvSpPr>
          <p:nvPr>
            <p:ph type="title" idx="4294967295"/>
          </p:nvPr>
        </p:nvSpPr>
        <p:spPr>
          <a:xfrm>
            <a:off x="311700" y="3891925"/>
            <a:ext cx="8520600" cy="47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highlight>
                  <a:schemeClr val="lt1"/>
                </a:highlight>
              </a:rPr>
              <a:t>Learning can occur individually, in a small group, or as a class!</a:t>
            </a:r>
            <a:endParaRPr sz="1800" b="1">
              <a:highlight>
                <a:schemeClr val="lt1"/>
              </a:highlight>
            </a:endParaRPr>
          </a:p>
        </p:txBody>
      </p:sp>
      <p:pic>
        <p:nvPicPr>
          <p:cNvPr id="2" name="Audio 1">
            <a:hlinkClick r:id="" action="ppaction://media"/>
            <a:extLst>
              <a:ext uri="{FF2B5EF4-FFF2-40B4-BE49-F238E27FC236}">
                <a16:creationId xmlns:a16="http://schemas.microsoft.com/office/drawing/2014/main" id="{1B2C4714-47F7-479F-A8B2-0C18637BDE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312"/>
    </mc:Choice>
    <mc:Fallback>
      <p:transition spd="slow" advTm="3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8" name="Google Shape;168;p26"/>
          <p:cNvPicPr preferRelativeResize="0"/>
          <p:nvPr/>
        </p:nvPicPr>
        <p:blipFill>
          <a:blip r:embed="rId5">
            <a:alphaModFix/>
          </a:blip>
          <a:stretch>
            <a:fillRect/>
          </a:stretch>
        </p:blipFill>
        <p:spPr>
          <a:xfrm>
            <a:off x="132200" y="354800"/>
            <a:ext cx="4433900" cy="4433900"/>
          </a:xfrm>
          <a:prstGeom prst="rect">
            <a:avLst/>
          </a:prstGeom>
          <a:noFill/>
          <a:ln>
            <a:noFill/>
          </a:ln>
        </p:spPr>
      </p:pic>
      <p:pic>
        <p:nvPicPr>
          <p:cNvPr id="169" name="Google Shape;169;p26"/>
          <p:cNvPicPr preferRelativeResize="0"/>
          <p:nvPr/>
        </p:nvPicPr>
        <p:blipFill rotWithShape="1">
          <a:blip r:embed="rId6">
            <a:alphaModFix/>
          </a:blip>
          <a:srcRect/>
          <a:stretch/>
        </p:blipFill>
        <p:spPr>
          <a:xfrm>
            <a:off x="5528200" y="1727775"/>
            <a:ext cx="2462326" cy="2462326"/>
          </a:xfrm>
          <a:prstGeom prst="rect">
            <a:avLst/>
          </a:prstGeom>
          <a:noFill/>
          <a:ln>
            <a:noFill/>
          </a:ln>
        </p:spPr>
      </p:pic>
      <p:sp>
        <p:nvSpPr>
          <p:cNvPr id="6" name="Google Shape;176;p27">
            <a:extLst>
              <a:ext uri="{FF2B5EF4-FFF2-40B4-BE49-F238E27FC236}">
                <a16:creationId xmlns:a16="http://schemas.microsoft.com/office/drawing/2014/main" id="{4202FDA2-1733-4038-9FF7-57967D943CA1}"/>
              </a:ext>
            </a:extLst>
          </p:cNvPr>
          <p:cNvSpPr txBox="1">
            <a:spLocks/>
          </p:cNvSpPr>
          <p:nvPr/>
        </p:nvSpPr>
        <p:spPr>
          <a:xfrm>
            <a:off x="4849758" y="527624"/>
            <a:ext cx="3954000" cy="1200151"/>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gn="ctr">
              <a:lnSpc>
                <a:spcPct val="100000"/>
              </a:lnSpc>
              <a:buFont typeface="Playfair Display"/>
              <a:buNone/>
            </a:pPr>
            <a:r>
              <a:rPr lang="en-US" b="1" dirty="0">
                <a:latin typeface="Oswald"/>
                <a:ea typeface="Oswald"/>
                <a:cs typeface="Oswald"/>
                <a:sym typeface="Oswald"/>
              </a:rPr>
              <a:t>In teaching, we often feel like we are standing on our heads to reach ALL of our diverse learners!</a:t>
            </a:r>
          </a:p>
        </p:txBody>
      </p:sp>
      <p:sp>
        <p:nvSpPr>
          <p:cNvPr id="7" name="Google Shape;176;p27">
            <a:extLst>
              <a:ext uri="{FF2B5EF4-FFF2-40B4-BE49-F238E27FC236}">
                <a16:creationId xmlns:a16="http://schemas.microsoft.com/office/drawing/2014/main" id="{CA6DDD27-D9C7-4835-81D8-F45C0C0FAD43}"/>
              </a:ext>
            </a:extLst>
          </p:cNvPr>
          <p:cNvSpPr txBox="1">
            <a:spLocks/>
          </p:cNvSpPr>
          <p:nvPr/>
        </p:nvSpPr>
        <p:spPr>
          <a:xfrm>
            <a:off x="4927401" y="4190101"/>
            <a:ext cx="3876357" cy="856378"/>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160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1600"/>
              </a:spcBef>
              <a:spcAft>
                <a:spcPts val="160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pPr marL="0" indent="0">
              <a:lnSpc>
                <a:spcPct val="100000"/>
              </a:lnSpc>
              <a:buFont typeface="Playfair Display"/>
              <a:buNone/>
            </a:pPr>
            <a:r>
              <a:rPr lang="en-US" b="1" dirty="0">
                <a:latin typeface="Oswald"/>
                <a:ea typeface="Oswald"/>
                <a:cs typeface="Oswald"/>
                <a:sym typeface="Oswald"/>
              </a:rPr>
              <a:t>But, when we reach them, it is magic!</a:t>
            </a:r>
          </a:p>
        </p:txBody>
      </p:sp>
      <p:pic>
        <p:nvPicPr>
          <p:cNvPr id="2" name="Audio 1">
            <a:hlinkClick r:id="" action="ppaction://media"/>
            <a:extLst>
              <a:ext uri="{FF2B5EF4-FFF2-40B4-BE49-F238E27FC236}">
                <a16:creationId xmlns:a16="http://schemas.microsoft.com/office/drawing/2014/main" id="{BCEF88F9-2668-4FF3-AE36-A519E267CA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425"/>
    </mc:Choice>
    <mc:Fallback>
      <p:transition spd="slow" advTm="2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7"/>
          <p:cNvPicPr preferRelativeResize="0"/>
          <p:nvPr/>
        </p:nvPicPr>
        <p:blipFill rotWithShape="1">
          <a:blip r:embed="rId5">
            <a:alphaModFix/>
          </a:blip>
          <a:srcRect l="2892" r="2883"/>
          <a:stretch/>
        </p:blipFill>
        <p:spPr>
          <a:xfrm>
            <a:off x="-200" y="0"/>
            <a:ext cx="4846249" cy="5143501"/>
          </a:xfrm>
          <a:prstGeom prst="rect">
            <a:avLst/>
          </a:prstGeom>
          <a:noFill/>
          <a:ln>
            <a:noFill/>
          </a:ln>
        </p:spPr>
      </p:pic>
      <p:sp>
        <p:nvSpPr>
          <p:cNvPr id="176" name="Google Shape;176;p27"/>
          <p:cNvSpPr txBox="1">
            <a:spLocks noGrp="1"/>
          </p:cNvSpPr>
          <p:nvPr>
            <p:ph type="body" idx="4294967295"/>
          </p:nvPr>
        </p:nvSpPr>
        <p:spPr>
          <a:xfrm>
            <a:off x="5019550" y="1189825"/>
            <a:ext cx="3954000" cy="2875500"/>
          </a:xfrm>
          <a:prstGeom prst="rect">
            <a:avLst/>
          </a:prstGeom>
          <a:solidFill>
            <a:schemeClr val="lt1"/>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b="1" dirty="0">
                <a:latin typeface="Oswald"/>
                <a:ea typeface="Oswald"/>
                <a:cs typeface="Oswald"/>
                <a:sym typeface="Oswald"/>
              </a:rPr>
              <a:t>In teaching, everything is unpredictable!!</a:t>
            </a:r>
            <a:endParaRPr b="1" dirty="0">
              <a:latin typeface="Oswald"/>
              <a:ea typeface="Oswald"/>
              <a:cs typeface="Oswald"/>
              <a:sym typeface="Oswald"/>
            </a:endParaRPr>
          </a:p>
          <a:p>
            <a:pPr marL="0" lvl="0" indent="0" algn="l" rtl="0">
              <a:lnSpc>
                <a:spcPct val="100000"/>
              </a:lnSpc>
              <a:spcBef>
                <a:spcPts val="0"/>
              </a:spcBef>
              <a:spcAft>
                <a:spcPts val="0"/>
              </a:spcAft>
              <a:buNone/>
            </a:pPr>
            <a:endParaRPr b="1" dirty="0">
              <a:latin typeface="Oswald"/>
              <a:ea typeface="Oswald"/>
              <a:cs typeface="Oswald"/>
              <a:sym typeface="Oswald"/>
            </a:endParaRPr>
          </a:p>
          <a:p>
            <a:pPr marL="0" lvl="0" indent="0" algn="l" rtl="0">
              <a:lnSpc>
                <a:spcPct val="100000"/>
              </a:lnSpc>
              <a:spcBef>
                <a:spcPts val="0"/>
              </a:spcBef>
              <a:spcAft>
                <a:spcPts val="0"/>
              </a:spcAft>
              <a:buNone/>
            </a:pPr>
            <a:r>
              <a:rPr lang="en" b="1" dirty="0">
                <a:latin typeface="Oswald"/>
                <a:ea typeface="Oswald"/>
                <a:cs typeface="Oswald"/>
                <a:sym typeface="Oswald"/>
              </a:rPr>
              <a:t>You must be flexible and adaptable!</a:t>
            </a:r>
            <a:endParaRPr b="1" dirty="0">
              <a:latin typeface="Oswald"/>
              <a:ea typeface="Oswald"/>
              <a:cs typeface="Oswald"/>
              <a:sym typeface="Oswald"/>
            </a:endParaRPr>
          </a:p>
          <a:p>
            <a:pPr marL="0" lvl="0" indent="0" algn="l" rtl="0">
              <a:lnSpc>
                <a:spcPct val="100000"/>
              </a:lnSpc>
              <a:spcBef>
                <a:spcPts val="0"/>
              </a:spcBef>
              <a:spcAft>
                <a:spcPts val="0"/>
              </a:spcAft>
              <a:buNone/>
            </a:pPr>
            <a:endParaRPr b="1" dirty="0">
              <a:latin typeface="Oswald"/>
              <a:ea typeface="Oswald"/>
              <a:cs typeface="Oswald"/>
              <a:sym typeface="Oswald"/>
            </a:endParaRPr>
          </a:p>
          <a:p>
            <a:pPr marL="0" lvl="0" indent="0" algn="l" rtl="0">
              <a:lnSpc>
                <a:spcPct val="100000"/>
              </a:lnSpc>
              <a:spcBef>
                <a:spcPts val="0"/>
              </a:spcBef>
              <a:spcAft>
                <a:spcPts val="0"/>
              </a:spcAft>
              <a:buNone/>
            </a:pPr>
            <a:r>
              <a:rPr lang="en" b="1" dirty="0">
                <a:latin typeface="Oswald"/>
                <a:ea typeface="Oswald"/>
                <a:cs typeface="Oswald"/>
                <a:sym typeface="Oswald"/>
              </a:rPr>
              <a:t>My advice: smile &amp; roll with it!!</a:t>
            </a:r>
            <a:endParaRPr b="1" dirty="0">
              <a:latin typeface="Oswald"/>
              <a:ea typeface="Oswald"/>
              <a:cs typeface="Oswald"/>
              <a:sym typeface="Oswald"/>
            </a:endParaRPr>
          </a:p>
        </p:txBody>
      </p:sp>
      <p:pic>
        <p:nvPicPr>
          <p:cNvPr id="2" name="Audio 1">
            <a:hlinkClick r:id="" action="ppaction://media"/>
            <a:extLst>
              <a:ext uri="{FF2B5EF4-FFF2-40B4-BE49-F238E27FC236}">
                <a16:creationId xmlns:a16="http://schemas.microsoft.com/office/drawing/2014/main" id="{76E4420F-74F6-4163-93A0-44D80F8BF3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29"/>
    </mc:Choice>
    <mc:Fallback>
      <p:transition spd="slow" advTm="1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8"/>
          <p:cNvPicPr preferRelativeResize="0"/>
          <p:nvPr/>
        </p:nvPicPr>
        <p:blipFill rotWithShape="1">
          <a:blip r:embed="rId5">
            <a:alphaModFix/>
          </a:blip>
          <a:srcRect t="7778" b="7769"/>
          <a:stretch/>
        </p:blipFill>
        <p:spPr>
          <a:xfrm>
            <a:off x="76200" y="70650"/>
            <a:ext cx="4442400" cy="5002200"/>
          </a:xfrm>
          <a:prstGeom prst="rect">
            <a:avLst/>
          </a:prstGeom>
          <a:noFill/>
          <a:ln>
            <a:noFill/>
          </a:ln>
        </p:spPr>
      </p:pic>
      <p:pic>
        <p:nvPicPr>
          <p:cNvPr id="182" name="Google Shape;182;p28"/>
          <p:cNvPicPr preferRelativeResize="0"/>
          <p:nvPr/>
        </p:nvPicPr>
        <p:blipFill rotWithShape="1">
          <a:blip r:embed="rId6">
            <a:alphaModFix/>
          </a:blip>
          <a:srcRect l="16789" r="16796"/>
          <a:stretch/>
        </p:blipFill>
        <p:spPr>
          <a:xfrm>
            <a:off x="4594800" y="70650"/>
            <a:ext cx="2181594" cy="2463600"/>
          </a:xfrm>
          <a:prstGeom prst="rect">
            <a:avLst/>
          </a:prstGeom>
          <a:noFill/>
          <a:ln>
            <a:noFill/>
          </a:ln>
        </p:spPr>
      </p:pic>
      <p:pic>
        <p:nvPicPr>
          <p:cNvPr id="183" name="Google Shape;183;p28"/>
          <p:cNvPicPr preferRelativeResize="0"/>
          <p:nvPr/>
        </p:nvPicPr>
        <p:blipFill rotWithShape="1">
          <a:blip r:embed="rId7">
            <a:alphaModFix/>
          </a:blip>
          <a:srcRect t="13028" b="13028"/>
          <a:stretch/>
        </p:blipFill>
        <p:spPr>
          <a:xfrm>
            <a:off x="4594800" y="2609250"/>
            <a:ext cx="4442397" cy="2463600"/>
          </a:xfrm>
          <a:prstGeom prst="rect">
            <a:avLst/>
          </a:prstGeom>
          <a:noFill/>
          <a:ln>
            <a:noFill/>
          </a:ln>
        </p:spPr>
      </p:pic>
      <p:pic>
        <p:nvPicPr>
          <p:cNvPr id="184" name="Google Shape;184;p28"/>
          <p:cNvPicPr preferRelativeResize="0"/>
          <p:nvPr/>
        </p:nvPicPr>
        <p:blipFill rotWithShape="1">
          <a:blip r:embed="rId8">
            <a:alphaModFix/>
          </a:blip>
          <a:srcRect t="8165" b="8165"/>
          <a:stretch/>
        </p:blipFill>
        <p:spPr>
          <a:xfrm>
            <a:off x="6852600" y="70650"/>
            <a:ext cx="2181597" cy="2463604"/>
          </a:xfrm>
          <a:prstGeom prst="rect">
            <a:avLst/>
          </a:prstGeom>
          <a:noFill/>
          <a:ln>
            <a:noFill/>
          </a:ln>
        </p:spPr>
      </p:pic>
      <p:sp>
        <p:nvSpPr>
          <p:cNvPr id="185" name="Google Shape;185;p28"/>
          <p:cNvSpPr txBox="1">
            <a:spLocks noGrp="1"/>
          </p:cNvSpPr>
          <p:nvPr>
            <p:ph type="body" idx="4294967295"/>
          </p:nvPr>
        </p:nvSpPr>
        <p:spPr>
          <a:xfrm>
            <a:off x="76200" y="4651050"/>
            <a:ext cx="4442400" cy="4218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b="1">
                <a:latin typeface="Oswald"/>
                <a:ea typeface="Oswald"/>
                <a:cs typeface="Oswald"/>
                <a:sym typeface="Oswald"/>
              </a:rPr>
              <a:t>In teaching, we must celebrate every victory!</a:t>
            </a:r>
            <a:endParaRPr b="1">
              <a:latin typeface="Oswald"/>
              <a:ea typeface="Oswald"/>
              <a:cs typeface="Oswald"/>
              <a:sym typeface="Oswald"/>
            </a:endParaRPr>
          </a:p>
        </p:txBody>
      </p:sp>
      <p:pic>
        <p:nvPicPr>
          <p:cNvPr id="2" name="Audio 1">
            <a:hlinkClick r:id="" action="ppaction://media"/>
            <a:extLst>
              <a:ext uri="{FF2B5EF4-FFF2-40B4-BE49-F238E27FC236}">
                <a16:creationId xmlns:a16="http://schemas.microsoft.com/office/drawing/2014/main" id="{239304BD-44A5-4CC8-8B77-B10292545F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880"/>
    </mc:Choice>
    <mc:Fallback>
      <p:transition spd="slow" advTm="2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9"/>
          <p:cNvPicPr preferRelativeResize="0"/>
          <p:nvPr/>
        </p:nvPicPr>
        <p:blipFill rotWithShape="1">
          <a:blip r:embed="rId5">
            <a:alphaModFix/>
          </a:blip>
          <a:srcRect l="3707" t="26788" b="11099"/>
          <a:stretch/>
        </p:blipFill>
        <p:spPr>
          <a:xfrm>
            <a:off x="131050" y="76200"/>
            <a:ext cx="2849802" cy="2278652"/>
          </a:xfrm>
          <a:prstGeom prst="rect">
            <a:avLst/>
          </a:prstGeom>
          <a:noFill/>
          <a:ln>
            <a:noFill/>
          </a:ln>
        </p:spPr>
      </p:pic>
      <p:pic>
        <p:nvPicPr>
          <p:cNvPr id="191" name="Google Shape;191;p29"/>
          <p:cNvPicPr preferRelativeResize="0"/>
          <p:nvPr/>
        </p:nvPicPr>
        <p:blipFill rotWithShape="1">
          <a:blip r:embed="rId6">
            <a:alphaModFix/>
          </a:blip>
          <a:srcRect t="10232" b="23366"/>
          <a:stretch/>
        </p:blipFill>
        <p:spPr>
          <a:xfrm>
            <a:off x="76200" y="2441625"/>
            <a:ext cx="2959498" cy="2620296"/>
          </a:xfrm>
          <a:prstGeom prst="rect">
            <a:avLst/>
          </a:prstGeom>
          <a:noFill/>
          <a:ln>
            <a:noFill/>
          </a:ln>
        </p:spPr>
      </p:pic>
      <p:pic>
        <p:nvPicPr>
          <p:cNvPr id="192" name="Google Shape;192;p29"/>
          <p:cNvPicPr preferRelativeResize="0"/>
          <p:nvPr/>
        </p:nvPicPr>
        <p:blipFill rotWithShape="1">
          <a:blip r:embed="rId7">
            <a:alphaModFix/>
          </a:blip>
          <a:srcRect l="5100" r="5100"/>
          <a:stretch/>
        </p:blipFill>
        <p:spPr>
          <a:xfrm>
            <a:off x="3092250" y="76200"/>
            <a:ext cx="5969699" cy="4985737"/>
          </a:xfrm>
          <a:prstGeom prst="rect">
            <a:avLst/>
          </a:prstGeom>
          <a:noFill/>
          <a:ln>
            <a:noFill/>
          </a:ln>
        </p:spPr>
      </p:pic>
      <p:sp>
        <p:nvSpPr>
          <p:cNvPr id="193" name="Google Shape;193;p29"/>
          <p:cNvSpPr txBox="1">
            <a:spLocks noGrp="1"/>
          </p:cNvSpPr>
          <p:nvPr>
            <p:ph type="body" idx="4294967295"/>
          </p:nvPr>
        </p:nvSpPr>
        <p:spPr>
          <a:xfrm>
            <a:off x="3092250" y="4749025"/>
            <a:ext cx="4517700" cy="312900"/>
          </a:xfrm>
          <a:prstGeom prst="rect">
            <a:avLst/>
          </a:prstGeom>
          <a:solidFill>
            <a:schemeClr val="lt1"/>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b="1">
                <a:latin typeface="Oswald"/>
                <a:ea typeface="Oswald"/>
                <a:cs typeface="Oswald"/>
                <a:sym typeface="Oswald"/>
              </a:rPr>
              <a:t>In teaching, we must also take time to reflect!</a:t>
            </a:r>
            <a:endParaRPr b="1">
              <a:latin typeface="Oswald"/>
              <a:ea typeface="Oswald"/>
              <a:cs typeface="Oswald"/>
              <a:sym typeface="Oswald"/>
            </a:endParaRPr>
          </a:p>
        </p:txBody>
      </p:sp>
      <p:pic>
        <p:nvPicPr>
          <p:cNvPr id="2" name="Audio 1">
            <a:hlinkClick r:id="" action="ppaction://media"/>
            <a:extLst>
              <a:ext uri="{FF2B5EF4-FFF2-40B4-BE49-F238E27FC236}">
                <a16:creationId xmlns:a16="http://schemas.microsoft.com/office/drawing/2014/main" id="{954710E6-D4EA-4350-809C-56B8F5FF4D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367"/>
    </mc:Choice>
    <mc:Fallback>
      <p:transition spd="slow" advTm="2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265500" y="260275"/>
            <a:ext cx="4045200" cy="74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b="1">
                <a:highlight>
                  <a:schemeClr val="lt1"/>
                </a:highlight>
              </a:rPr>
              <a:t>Teaching and reaching summits is hard, for both Teachers and Learners!</a:t>
            </a:r>
            <a:endParaRPr sz="1800" b="1">
              <a:highlight>
                <a:schemeClr val="lt1"/>
              </a:highlight>
            </a:endParaRPr>
          </a:p>
        </p:txBody>
      </p:sp>
      <p:sp>
        <p:nvSpPr>
          <p:cNvPr id="199" name="Google Shape;199;p30"/>
          <p:cNvSpPr txBox="1">
            <a:spLocks noGrp="1"/>
          </p:cNvSpPr>
          <p:nvPr>
            <p:ph type="subTitle" idx="1"/>
          </p:nvPr>
        </p:nvSpPr>
        <p:spPr>
          <a:xfrm>
            <a:off x="265500" y="4623000"/>
            <a:ext cx="4045200" cy="52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Oswald"/>
                <a:ea typeface="Oswald"/>
                <a:cs typeface="Oswald"/>
                <a:sym typeface="Oswald"/>
              </a:rPr>
              <a:t>No one comes out unscathed!</a:t>
            </a:r>
            <a:endParaRPr sz="1800" b="1">
              <a:latin typeface="Oswald"/>
              <a:ea typeface="Oswald"/>
              <a:cs typeface="Oswald"/>
              <a:sym typeface="Oswald"/>
            </a:endParaRPr>
          </a:p>
        </p:txBody>
      </p:sp>
      <p:pic>
        <p:nvPicPr>
          <p:cNvPr id="200" name="Google Shape;200;p30"/>
          <p:cNvPicPr preferRelativeResize="0"/>
          <p:nvPr/>
        </p:nvPicPr>
        <p:blipFill rotWithShape="1">
          <a:blip r:embed="rId5">
            <a:alphaModFix/>
          </a:blip>
          <a:srcRect l="5547" r="5547"/>
          <a:stretch/>
        </p:blipFill>
        <p:spPr>
          <a:xfrm>
            <a:off x="4571100" y="0"/>
            <a:ext cx="4572897" cy="5143506"/>
          </a:xfrm>
          <a:prstGeom prst="rect">
            <a:avLst/>
          </a:prstGeom>
          <a:noFill/>
          <a:ln>
            <a:noFill/>
          </a:ln>
        </p:spPr>
      </p:pic>
      <p:pic>
        <p:nvPicPr>
          <p:cNvPr id="201" name="Google Shape;201;p30"/>
          <p:cNvPicPr preferRelativeResize="0"/>
          <p:nvPr/>
        </p:nvPicPr>
        <p:blipFill rotWithShape="1">
          <a:blip r:embed="rId6">
            <a:alphaModFix/>
          </a:blip>
          <a:srcRect b="15640"/>
          <a:stretch/>
        </p:blipFill>
        <p:spPr>
          <a:xfrm>
            <a:off x="2418301" y="1008775"/>
            <a:ext cx="1377984" cy="1681828"/>
          </a:xfrm>
          <a:prstGeom prst="rect">
            <a:avLst/>
          </a:prstGeom>
          <a:noFill/>
          <a:ln>
            <a:noFill/>
          </a:ln>
        </p:spPr>
      </p:pic>
      <p:pic>
        <p:nvPicPr>
          <p:cNvPr id="202" name="Google Shape;202;p30"/>
          <p:cNvPicPr preferRelativeResize="0"/>
          <p:nvPr/>
        </p:nvPicPr>
        <p:blipFill rotWithShape="1">
          <a:blip r:embed="rId7">
            <a:alphaModFix/>
          </a:blip>
          <a:srcRect t="7820" b="7820"/>
          <a:stretch/>
        </p:blipFill>
        <p:spPr>
          <a:xfrm>
            <a:off x="389450" y="1008773"/>
            <a:ext cx="1495250" cy="1681825"/>
          </a:xfrm>
          <a:prstGeom prst="rect">
            <a:avLst/>
          </a:prstGeom>
          <a:noFill/>
          <a:ln>
            <a:noFill/>
          </a:ln>
        </p:spPr>
      </p:pic>
      <p:pic>
        <p:nvPicPr>
          <p:cNvPr id="203" name="Google Shape;203;p30"/>
          <p:cNvPicPr preferRelativeResize="0"/>
          <p:nvPr/>
        </p:nvPicPr>
        <p:blipFill rotWithShape="1">
          <a:blip r:embed="rId8">
            <a:alphaModFix/>
          </a:blip>
          <a:srcRect l="5547" r="5547"/>
          <a:stretch/>
        </p:blipFill>
        <p:spPr>
          <a:xfrm>
            <a:off x="1374794" y="2881975"/>
            <a:ext cx="1495250" cy="1681823"/>
          </a:xfrm>
          <a:prstGeom prst="rect">
            <a:avLst/>
          </a:prstGeom>
          <a:noFill/>
          <a:ln>
            <a:noFill/>
          </a:ln>
        </p:spPr>
      </p:pic>
      <p:pic>
        <p:nvPicPr>
          <p:cNvPr id="2" name="Audio 1">
            <a:hlinkClick r:id="" action="ppaction://media"/>
            <a:extLst>
              <a:ext uri="{FF2B5EF4-FFF2-40B4-BE49-F238E27FC236}">
                <a16:creationId xmlns:a16="http://schemas.microsoft.com/office/drawing/2014/main" id="{BD7AB917-AF51-4051-9268-41738F52B7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329"/>
    </mc:Choice>
    <mc:Fallback>
      <p:transition spd="slow" advTm="25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1"/>
          <p:cNvPicPr preferRelativeResize="0"/>
          <p:nvPr/>
        </p:nvPicPr>
        <p:blipFill rotWithShape="1">
          <a:blip r:embed="rId5">
            <a:alphaModFix/>
          </a:blip>
          <a:srcRect l="6187" r="6178"/>
          <a:stretch/>
        </p:blipFill>
        <p:spPr>
          <a:xfrm>
            <a:off x="76200" y="76200"/>
            <a:ext cx="2959498" cy="2471699"/>
          </a:xfrm>
          <a:prstGeom prst="rect">
            <a:avLst/>
          </a:prstGeom>
          <a:noFill/>
          <a:ln>
            <a:noFill/>
          </a:ln>
        </p:spPr>
      </p:pic>
      <p:pic>
        <p:nvPicPr>
          <p:cNvPr id="209" name="Google Shape;209;p31"/>
          <p:cNvPicPr preferRelativeResize="0"/>
          <p:nvPr/>
        </p:nvPicPr>
        <p:blipFill rotWithShape="1">
          <a:blip r:embed="rId6">
            <a:alphaModFix/>
          </a:blip>
          <a:srcRect t="12417" b="12417"/>
          <a:stretch/>
        </p:blipFill>
        <p:spPr>
          <a:xfrm>
            <a:off x="76200" y="2606675"/>
            <a:ext cx="2959506" cy="2471708"/>
          </a:xfrm>
          <a:prstGeom prst="rect">
            <a:avLst/>
          </a:prstGeom>
          <a:noFill/>
          <a:ln>
            <a:noFill/>
          </a:ln>
        </p:spPr>
      </p:pic>
      <p:pic>
        <p:nvPicPr>
          <p:cNvPr id="210" name="Google Shape;210;p31"/>
          <p:cNvPicPr preferRelativeResize="0"/>
          <p:nvPr/>
        </p:nvPicPr>
        <p:blipFill rotWithShape="1">
          <a:blip r:embed="rId7">
            <a:alphaModFix/>
          </a:blip>
          <a:srcRect t="18678" b="18684"/>
          <a:stretch/>
        </p:blipFill>
        <p:spPr>
          <a:xfrm>
            <a:off x="3092250" y="76200"/>
            <a:ext cx="5969701" cy="4985739"/>
          </a:xfrm>
          <a:prstGeom prst="rect">
            <a:avLst/>
          </a:prstGeom>
          <a:noFill/>
          <a:ln>
            <a:noFill/>
          </a:ln>
        </p:spPr>
      </p:pic>
      <p:sp>
        <p:nvSpPr>
          <p:cNvPr id="211" name="Google Shape;211;p31"/>
          <p:cNvSpPr txBox="1">
            <a:spLocks noGrp="1"/>
          </p:cNvSpPr>
          <p:nvPr>
            <p:ph type="body" idx="4294967295"/>
          </p:nvPr>
        </p:nvSpPr>
        <p:spPr>
          <a:xfrm>
            <a:off x="3092250" y="4621475"/>
            <a:ext cx="5969700" cy="4569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b="1">
                <a:latin typeface="Oswald"/>
                <a:ea typeface="Oswald"/>
                <a:cs typeface="Oswald"/>
                <a:sym typeface="Oswald"/>
              </a:rPr>
              <a:t>But, reaching “Summits” together is absolutely worth it!</a:t>
            </a:r>
            <a:endParaRPr b="1">
              <a:latin typeface="Oswald"/>
              <a:ea typeface="Oswald"/>
              <a:cs typeface="Oswald"/>
              <a:sym typeface="Oswald"/>
            </a:endParaRPr>
          </a:p>
        </p:txBody>
      </p:sp>
      <p:pic>
        <p:nvPicPr>
          <p:cNvPr id="2" name="Audio 1">
            <a:hlinkClick r:id="" action="ppaction://media"/>
            <a:extLst>
              <a:ext uri="{FF2B5EF4-FFF2-40B4-BE49-F238E27FC236}">
                <a16:creationId xmlns:a16="http://schemas.microsoft.com/office/drawing/2014/main" id="{705BE951-DCDB-464A-9D97-5C105129D9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16"/>
    </mc:Choice>
    <mc:Fallback>
      <p:transition spd="slow" advTm="20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body" idx="4294967295"/>
          </p:nvPr>
        </p:nvSpPr>
        <p:spPr>
          <a:xfrm>
            <a:off x="612175" y="210700"/>
            <a:ext cx="8051100" cy="483300"/>
          </a:xfrm>
          <a:prstGeom prst="rect">
            <a:avLst/>
          </a:prstGeom>
          <a:solidFill>
            <a:schemeClr val="lt1"/>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b="1">
                <a:latin typeface="Oswald"/>
                <a:ea typeface="Oswald"/>
                <a:cs typeface="Oswald"/>
                <a:sym typeface="Oswald"/>
              </a:rPr>
              <a:t>In teaching, we must put our students ~ their needs &amp; their learning ~ at the centre!</a:t>
            </a:r>
            <a:endParaRPr b="1">
              <a:latin typeface="Oswald"/>
              <a:ea typeface="Oswald"/>
              <a:cs typeface="Oswald"/>
              <a:sym typeface="Oswald"/>
            </a:endParaRPr>
          </a:p>
        </p:txBody>
      </p:sp>
      <p:pic>
        <p:nvPicPr>
          <p:cNvPr id="67" name="Google Shape;67;p14"/>
          <p:cNvPicPr preferRelativeResize="0"/>
          <p:nvPr/>
        </p:nvPicPr>
        <p:blipFill rotWithShape="1">
          <a:blip r:embed="rId5">
            <a:alphaModFix/>
          </a:blip>
          <a:srcRect t="79" b="69"/>
          <a:stretch/>
        </p:blipFill>
        <p:spPr>
          <a:xfrm>
            <a:off x="278563" y="2751450"/>
            <a:ext cx="2886252" cy="2161900"/>
          </a:xfrm>
          <a:prstGeom prst="rect">
            <a:avLst/>
          </a:prstGeom>
          <a:noFill/>
          <a:ln>
            <a:noFill/>
          </a:ln>
        </p:spPr>
      </p:pic>
      <p:pic>
        <p:nvPicPr>
          <p:cNvPr id="68" name="Google Shape;68;p14"/>
          <p:cNvPicPr preferRelativeResize="0"/>
          <p:nvPr/>
        </p:nvPicPr>
        <p:blipFill rotWithShape="1">
          <a:blip r:embed="rId6">
            <a:alphaModFix/>
          </a:blip>
          <a:srcRect/>
          <a:stretch/>
        </p:blipFill>
        <p:spPr>
          <a:xfrm>
            <a:off x="5744725" y="2726450"/>
            <a:ext cx="3265674" cy="2211925"/>
          </a:xfrm>
          <a:prstGeom prst="rect">
            <a:avLst/>
          </a:prstGeom>
          <a:noFill/>
          <a:ln>
            <a:noFill/>
          </a:ln>
        </p:spPr>
      </p:pic>
      <p:pic>
        <p:nvPicPr>
          <p:cNvPr id="69" name="Google Shape;69;p14"/>
          <p:cNvPicPr preferRelativeResize="0"/>
          <p:nvPr/>
        </p:nvPicPr>
        <p:blipFill rotWithShape="1">
          <a:blip r:embed="rId7">
            <a:alphaModFix/>
          </a:blip>
          <a:srcRect t="59" b="69"/>
          <a:stretch/>
        </p:blipFill>
        <p:spPr>
          <a:xfrm>
            <a:off x="558687" y="768375"/>
            <a:ext cx="2326025" cy="1742275"/>
          </a:xfrm>
          <a:prstGeom prst="rect">
            <a:avLst/>
          </a:prstGeom>
          <a:noFill/>
          <a:ln>
            <a:noFill/>
          </a:ln>
        </p:spPr>
      </p:pic>
      <p:pic>
        <p:nvPicPr>
          <p:cNvPr id="70" name="Google Shape;70;p14"/>
          <p:cNvPicPr preferRelativeResize="0"/>
          <p:nvPr/>
        </p:nvPicPr>
        <p:blipFill rotWithShape="1">
          <a:blip r:embed="rId8">
            <a:alphaModFix/>
          </a:blip>
          <a:srcRect l="2651" r="2660"/>
          <a:stretch/>
        </p:blipFill>
        <p:spPr>
          <a:xfrm>
            <a:off x="6284900" y="768375"/>
            <a:ext cx="2326024" cy="1742275"/>
          </a:xfrm>
          <a:prstGeom prst="rect">
            <a:avLst/>
          </a:prstGeom>
          <a:noFill/>
          <a:ln>
            <a:noFill/>
          </a:ln>
        </p:spPr>
      </p:pic>
      <p:pic>
        <p:nvPicPr>
          <p:cNvPr id="71" name="Google Shape;71;p14"/>
          <p:cNvPicPr preferRelativeResize="0"/>
          <p:nvPr/>
        </p:nvPicPr>
        <p:blipFill>
          <a:blip r:embed="rId9">
            <a:alphaModFix/>
          </a:blip>
          <a:stretch>
            <a:fillRect/>
          </a:stretch>
        </p:blipFill>
        <p:spPr>
          <a:xfrm>
            <a:off x="3193675" y="1264870"/>
            <a:ext cx="2522188" cy="2269955"/>
          </a:xfrm>
          <a:prstGeom prst="rect">
            <a:avLst/>
          </a:prstGeom>
          <a:noFill/>
          <a:ln>
            <a:noFill/>
          </a:ln>
        </p:spPr>
      </p:pic>
      <p:sp>
        <p:nvSpPr>
          <p:cNvPr id="72" name="Google Shape;72;p14"/>
          <p:cNvSpPr txBox="1"/>
          <p:nvPr/>
        </p:nvSpPr>
        <p:spPr>
          <a:xfrm>
            <a:off x="3179325" y="4474250"/>
            <a:ext cx="255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Oswald"/>
                <a:ea typeface="Oswald"/>
                <a:cs typeface="Oswald"/>
                <a:sym typeface="Oswald"/>
              </a:rPr>
              <a:t>Even Maslow &amp; Bloom get the “Summit” Idea 💡</a:t>
            </a:r>
            <a:endParaRPr b="1">
              <a:latin typeface="Oswald"/>
              <a:ea typeface="Oswald"/>
              <a:cs typeface="Oswald"/>
              <a:sym typeface="Oswald"/>
            </a:endParaRPr>
          </a:p>
        </p:txBody>
      </p:sp>
      <p:pic>
        <p:nvPicPr>
          <p:cNvPr id="5" name="Audio 4">
            <a:hlinkClick r:id="" action="ppaction://media"/>
            <a:extLst>
              <a:ext uri="{FF2B5EF4-FFF2-40B4-BE49-F238E27FC236}">
                <a16:creationId xmlns:a16="http://schemas.microsoft.com/office/drawing/2014/main" id="{100734EA-DCDD-438A-AEE1-FCA20AF29A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086"/>
    </mc:Choice>
    <mc:Fallback>
      <p:transition spd="slow" advTm="3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2"/>
          <p:cNvPicPr preferRelativeResize="0"/>
          <p:nvPr/>
        </p:nvPicPr>
        <p:blipFill rotWithShape="1">
          <a:blip r:embed="rId5">
            <a:alphaModFix/>
          </a:blip>
          <a:srcRect t="5540" b="5531"/>
          <a:stretch/>
        </p:blipFill>
        <p:spPr>
          <a:xfrm>
            <a:off x="76175" y="70650"/>
            <a:ext cx="4442400" cy="5002206"/>
          </a:xfrm>
          <a:prstGeom prst="rect">
            <a:avLst/>
          </a:prstGeom>
          <a:noFill/>
          <a:ln>
            <a:noFill/>
          </a:ln>
        </p:spPr>
      </p:pic>
      <p:sp>
        <p:nvSpPr>
          <p:cNvPr id="217" name="Google Shape;217;p32"/>
          <p:cNvSpPr txBox="1">
            <a:spLocks noGrp="1"/>
          </p:cNvSpPr>
          <p:nvPr>
            <p:ph type="body" idx="4294967295"/>
          </p:nvPr>
        </p:nvSpPr>
        <p:spPr>
          <a:xfrm>
            <a:off x="4845850" y="1134000"/>
            <a:ext cx="4056300" cy="2875500"/>
          </a:xfrm>
          <a:prstGeom prst="rect">
            <a:avLst/>
          </a:prstGeom>
          <a:solidFill>
            <a:schemeClr val="lt1"/>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b="1">
                <a:latin typeface="Oswald"/>
                <a:ea typeface="Oswald"/>
                <a:cs typeface="Oswald"/>
                <a:sym typeface="Oswald"/>
              </a:rPr>
              <a:t>In teaching, students will be entrusted to our hands!</a:t>
            </a:r>
            <a:endParaRPr b="1">
              <a:latin typeface="Oswald"/>
              <a:ea typeface="Oswald"/>
              <a:cs typeface="Oswald"/>
              <a:sym typeface="Oswald"/>
            </a:endParaRPr>
          </a:p>
          <a:p>
            <a:pPr marL="0" lvl="0" indent="0" algn="l" rtl="0">
              <a:lnSpc>
                <a:spcPct val="100000"/>
              </a:lnSpc>
              <a:spcBef>
                <a:spcPts val="0"/>
              </a:spcBef>
              <a:spcAft>
                <a:spcPts val="0"/>
              </a:spcAft>
              <a:buNone/>
            </a:pPr>
            <a:endParaRPr b="1">
              <a:latin typeface="Oswald"/>
              <a:ea typeface="Oswald"/>
              <a:cs typeface="Oswald"/>
              <a:sym typeface="Oswald"/>
            </a:endParaRPr>
          </a:p>
          <a:p>
            <a:pPr marL="0" lvl="0" indent="0" algn="l" rtl="0">
              <a:lnSpc>
                <a:spcPct val="100000"/>
              </a:lnSpc>
              <a:spcBef>
                <a:spcPts val="0"/>
              </a:spcBef>
              <a:spcAft>
                <a:spcPts val="0"/>
              </a:spcAft>
              <a:buNone/>
            </a:pPr>
            <a:r>
              <a:rPr lang="en" b="1">
                <a:latin typeface="Oswald"/>
                <a:ea typeface="Oswald"/>
                <a:cs typeface="Oswald"/>
                <a:sym typeface="Oswald"/>
              </a:rPr>
              <a:t>We must be cognizant of this, go forth, and become the best teachers we can be!</a:t>
            </a:r>
            <a:endParaRPr b="1">
              <a:latin typeface="Oswald"/>
              <a:ea typeface="Oswald"/>
              <a:cs typeface="Oswald"/>
              <a:sym typeface="Oswald"/>
            </a:endParaRPr>
          </a:p>
          <a:p>
            <a:pPr marL="0" lvl="0" indent="0" algn="l" rtl="0">
              <a:lnSpc>
                <a:spcPct val="100000"/>
              </a:lnSpc>
              <a:spcBef>
                <a:spcPts val="0"/>
              </a:spcBef>
              <a:spcAft>
                <a:spcPts val="0"/>
              </a:spcAft>
              <a:buNone/>
            </a:pPr>
            <a:endParaRPr b="1">
              <a:latin typeface="Oswald"/>
              <a:ea typeface="Oswald"/>
              <a:cs typeface="Oswald"/>
              <a:sym typeface="Oswald"/>
            </a:endParaRPr>
          </a:p>
          <a:p>
            <a:pPr marL="0" lvl="0" indent="0" algn="l" rtl="0">
              <a:lnSpc>
                <a:spcPct val="100000"/>
              </a:lnSpc>
              <a:spcBef>
                <a:spcPts val="0"/>
              </a:spcBef>
              <a:spcAft>
                <a:spcPts val="0"/>
              </a:spcAft>
              <a:buNone/>
            </a:pPr>
            <a:r>
              <a:rPr lang="en" b="1">
                <a:latin typeface="Oswald"/>
                <a:ea typeface="Oswald"/>
                <a:cs typeface="Oswald"/>
                <a:sym typeface="Oswald"/>
              </a:rPr>
              <a:t>Future students and future generations rely on us to help them reach their Educational “Summits!”</a:t>
            </a:r>
            <a:endParaRPr b="1">
              <a:latin typeface="Oswald"/>
              <a:ea typeface="Oswald"/>
              <a:cs typeface="Oswald"/>
              <a:sym typeface="Oswald"/>
            </a:endParaRPr>
          </a:p>
        </p:txBody>
      </p:sp>
      <p:pic>
        <p:nvPicPr>
          <p:cNvPr id="2" name="Audio 1">
            <a:hlinkClick r:id="" action="ppaction://media"/>
            <a:extLst>
              <a:ext uri="{FF2B5EF4-FFF2-40B4-BE49-F238E27FC236}">
                <a16:creationId xmlns:a16="http://schemas.microsoft.com/office/drawing/2014/main" id="{783278D7-C3CB-4396-9623-C0BDF7E9F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64"/>
    </mc:Choice>
    <mc:Fallback>
      <p:transition spd="slow" advTm="1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idx="4294967295"/>
          </p:nvPr>
        </p:nvSpPr>
        <p:spPr>
          <a:xfrm>
            <a:off x="384225" y="4337900"/>
            <a:ext cx="8378400" cy="74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highlight>
                  <a:schemeClr val="lt1"/>
                </a:highlight>
              </a:rPr>
              <a:t>Within the parameters of our teaching, we must follow BC’s Redesigned Curriculum.  Focusing on “Do” (Competencies), “Know” (Content) and “Understand” (Big Ideas)</a:t>
            </a:r>
            <a:endParaRPr sz="1800" b="1">
              <a:highlight>
                <a:schemeClr val="lt1"/>
              </a:highlight>
            </a:endParaRPr>
          </a:p>
        </p:txBody>
      </p:sp>
      <p:pic>
        <p:nvPicPr>
          <p:cNvPr id="78" name="Google Shape;78;p15"/>
          <p:cNvPicPr preferRelativeResize="0"/>
          <p:nvPr/>
        </p:nvPicPr>
        <p:blipFill rotWithShape="1">
          <a:blip r:embed="rId5">
            <a:alphaModFix/>
          </a:blip>
          <a:srcRect l="4932" r="8681"/>
          <a:stretch/>
        </p:blipFill>
        <p:spPr>
          <a:xfrm>
            <a:off x="5967225" y="1365900"/>
            <a:ext cx="3093475" cy="2411699"/>
          </a:xfrm>
          <a:prstGeom prst="rect">
            <a:avLst/>
          </a:prstGeom>
          <a:noFill/>
          <a:ln>
            <a:noFill/>
          </a:ln>
        </p:spPr>
      </p:pic>
      <p:pic>
        <p:nvPicPr>
          <p:cNvPr id="79" name="Google Shape;79;p15"/>
          <p:cNvPicPr preferRelativeResize="0"/>
          <p:nvPr/>
        </p:nvPicPr>
        <p:blipFill>
          <a:blip r:embed="rId6">
            <a:alphaModFix/>
          </a:blip>
          <a:stretch>
            <a:fillRect/>
          </a:stretch>
        </p:blipFill>
        <p:spPr>
          <a:xfrm>
            <a:off x="3176775" y="1172438"/>
            <a:ext cx="2790449" cy="2798625"/>
          </a:xfrm>
          <a:prstGeom prst="rect">
            <a:avLst/>
          </a:prstGeom>
          <a:noFill/>
          <a:ln>
            <a:noFill/>
          </a:ln>
        </p:spPr>
      </p:pic>
      <p:pic>
        <p:nvPicPr>
          <p:cNvPr id="80" name="Google Shape;80;p15"/>
          <p:cNvPicPr preferRelativeResize="0"/>
          <p:nvPr/>
        </p:nvPicPr>
        <p:blipFill>
          <a:blip r:embed="rId7">
            <a:alphaModFix/>
          </a:blip>
          <a:stretch>
            <a:fillRect/>
          </a:stretch>
        </p:blipFill>
        <p:spPr>
          <a:xfrm>
            <a:off x="311700" y="1631571"/>
            <a:ext cx="2790451" cy="2081579"/>
          </a:xfrm>
          <a:prstGeom prst="rect">
            <a:avLst/>
          </a:prstGeom>
          <a:noFill/>
          <a:ln>
            <a:noFill/>
          </a:ln>
        </p:spPr>
      </p:pic>
      <p:pic>
        <p:nvPicPr>
          <p:cNvPr id="2" name="Audio 1">
            <a:hlinkClick r:id="" action="ppaction://media"/>
            <a:extLst>
              <a:ext uri="{FF2B5EF4-FFF2-40B4-BE49-F238E27FC236}">
                <a16:creationId xmlns:a16="http://schemas.microsoft.com/office/drawing/2014/main" id="{EE87ABCC-1592-4474-AC36-068E1AE735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360"/>
    </mc:Choice>
    <mc:Fallback>
      <p:transition spd="slow" advTm="2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6"/>
          <p:cNvPicPr preferRelativeResize="0"/>
          <p:nvPr/>
        </p:nvPicPr>
        <p:blipFill rotWithShape="1">
          <a:blip r:embed="rId5">
            <a:alphaModFix/>
          </a:blip>
          <a:srcRect t="18577" b="18577"/>
          <a:stretch/>
        </p:blipFill>
        <p:spPr>
          <a:xfrm>
            <a:off x="76200" y="76200"/>
            <a:ext cx="2959498" cy="2479861"/>
          </a:xfrm>
          <a:prstGeom prst="rect">
            <a:avLst/>
          </a:prstGeom>
          <a:noFill/>
          <a:ln>
            <a:noFill/>
          </a:ln>
        </p:spPr>
      </p:pic>
      <p:sp>
        <p:nvSpPr>
          <p:cNvPr id="86" name="Google Shape;86;p16"/>
          <p:cNvSpPr txBox="1">
            <a:spLocks noGrp="1"/>
          </p:cNvSpPr>
          <p:nvPr>
            <p:ph type="body" idx="4294967295"/>
          </p:nvPr>
        </p:nvSpPr>
        <p:spPr>
          <a:xfrm>
            <a:off x="3127800" y="598375"/>
            <a:ext cx="2876700" cy="14355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b="1">
                <a:latin typeface="Oswald"/>
                <a:ea typeface="Oswald"/>
                <a:cs typeface="Oswald"/>
                <a:sym typeface="Oswald"/>
              </a:rPr>
              <a:t>In teaching, we must tap into Relationships &amp; the             “Gatekeepers of Learning”: Emotion &amp; Motivation</a:t>
            </a:r>
            <a:endParaRPr b="1">
              <a:latin typeface="Oswald"/>
              <a:ea typeface="Oswald"/>
              <a:cs typeface="Oswald"/>
              <a:sym typeface="Oswald"/>
            </a:endParaRPr>
          </a:p>
        </p:txBody>
      </p:sp>
      <p:pic>
        <p:nvPicPr>
          <p:cNvPr id="87" name="Google Shape;87;p16"/>
          <p:cNvPicPr preferRelativeResize="0"/>
          <p:nvPr/>
        </p:nvPicPr>
        <p:blipFill rotWithShape="1">
          <a:blip r:embed="rId6">
            <a:alphaModFix/>
          </a:blip>
          <a:srcRect l="5100" r="5100"/>
          <a:stretch/>
        </p:blipFill>
        <p:spPr>
          <a:xfrm>
            <a:off x="6096600" y="76200"/>
            <a:ext cx="2959498" cy="2471697"/>
          </a:xfrm>
          <a:prstGeom prst="rect">
            <a:avLst/>
          </a:prstGeom>
          <a:noFill/>
          <a:ln>
            <a:noFill/>
          </a:ln>
        </p:spPr>
      </p:pic>
      <p:pic>
        <p:nvPicPr>
          <p:cNvPr id="88" name="Google Shape;88;p16"/>
          <p:cNvPicPr preferRelativeResize="0"/>
          <p:nvPr/>
        </p:nvPicPr>
        <p:blipFill rotWithShape="1">
          <a:blip r:embed="rId7">
            <a:alphaModFix/>
          </a:blip>
          <a:srcRect l="5245" r="5245"/>
          <a:stretch/>
        </p:blipFill>
        <p:spPr>
          <a:xfrm>
            <a:off x="3127800" y="2547905"/>
            <a:ext cx="2876701" cy="2410468"/>
          </a:xfrm>
          <a:prstGeom prst="rect">
            <a:avLst/>
          </a:prstGeom>
          <a:noFill/>
          <a:ln>
            <a:noFill/>
          </a:ln>
        </p:spPr>
      </p:pic>
      <p:pic>
        <p:nvPicPr>
          <p:cNvPr id="89" name="Google Shape;89;p16"/>
          <p:cNvPicPr preferRelativeResize="0"/>
          <p:nvPr/>
        </p:nvPicPr>
        <p:blipFill rotWithShape="1">
          <a:blip r:embed="rId8">
            <a:alphaModFix/>
          </a:blip>
          <a:srcRect b="37154"/>
          <a:stretch/>
        </p:blipFill>
        <p:spPr>
          <a:xfrm>
            <a:off x="280288" y="2750425"/>
            <a:ext cx="2551326" cy="2137847"/>
          </a:xfrm>
          <a:prstGeom prst="rect">
            <a:avLst/>
          </a:prstGeom>
          <a:noFill/>
          <a:ln>
            <a:noFill/>
          </a:ln>
        </p:spPr>
      </p:pic>
      <p:pic>
        <p:nvPicPr>
          <p:cNvPr id="90" name="Google Shape;90;p16"/>
          <p:cNvPicPr preferRelativeResize="0"/>
          <p:nvPr/>
        </p:nvPicPr>
        <p:blipFill rotWithShape="1">
          <a:blip r:embed="rId9">
            <a:alphaModFix/>
          </a:blip>
          <a:srcRect t="18577" b="18577"/>
          <a:stretch/>
        </p:blipFill>
        <p:spPr>
          <a:xfrm>
            <a:off x="6300663" y="2750425"/>
            <a:ext cx="2551326" cy="2137847"/>
          </a:xfrm>
          <a:prstGeom prst="rect">
            <a:avLst/>
          </a:prstGeom>
          <a:noFill/>
          <a:ln>
            <a:noFill/>
          </a:ln>
        </p:spPr>
      </p:pic>
      <p:pic>
        <p:nvPicPr>
          <p:cNvPr id="2" name="Audio 1">
            <a:hlinkClick r:id="" action="ppaction://media"/>
            <a:extLst>
              <a:ext uri="{FF2B5EF4-FFF2-40B4-BE49-F238E27FC236}">
                <a16:creationId xmlns:a16="http://schemas.microsoft.com/office/drawing/2014/main" id="{312C40DE-81A0-46B1-8EB6-F99605B6B4A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893"/>
    </mc:Choice>
    <mc:Fallback>
      <p:transition spd="slow" advTm="2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7"/>
          <p:cNvPicPr preferRelativeResize="0"/>
          <p:nvPr/>
        </p:nvPicPr>
        <p:blipFill rotWithShape="1">
          <a:blip r:embed="rId5">
            <a:alphaModFix/>
          </a:blip>
          <a:srcRect l="5245" r="5245"/>
          <a:stretch/>
        </p:blipFill>
        <p:spPr>
          <a:xfrm>
            <a:off x="76200" y="76200"/>
            <a:ext cx="5969699" cy="5002203"/>
          </a:xfrm>
          <a:prstGeom prst="rect">
            <a:avLst/>
          </a:prstGeom>
          <a:noFill/>
          <a:ln>
            <a:noFill/>
          </a:ln>
        </p:spPr>
      </p:pic>
      <p:sp>
        <p:nvSpPr>
          <p:cNvPr id="96" name="Google Shape;96;p17"/>
          <p:cNvSpPr txBox="1">
            <a:spLocks noGrp="1"/>
          </p:cNvSpPr>
          <p:nvPr>
            <p:ph type="body" idx="4294967295"/>
          </p:nvPr>
        </p:nvSpPr>
        <p:spPr>
          <a:xfrm>
            <a:off x="6045900" y="2670200"/>
            <a:ext cx="1578000" cy="23715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b="1">
                <a:latin typeface="Oswald"/>
                <a:ea typeface="Oswald"/>
                <a:cs typeface="Oswald"/>
                <a:sym typeface="Oswald"/>
              </a:rPr>
              <a:t>In teaching, we must assess our students based on BC’s Redesigned Curriculum</a:t>
            </a:r>
            <a:endParaRPr b="1">
              <a:latin typeface="Oswald"/>
              <a:ea typeface="Oswald"/>
              <a:cs typeface="Oswald"/>
              <a:sym typeface="Oswald"/>
            </a:endParaRPr>
          </a:p>
        </p:txBody>
      </p:sp>
      <p:pic>
        <p:nvPicPr>
          <p:cNvPr id="97" name="Google Shape;97;p17"/>
          <p:cNvPicPr preferRelativeResize="0"/>
          <p:nvPr/>
        </p:nvPicPr>
        <p:blipFill rotWithShape="1">
          <a:blip r:embed="rId6">
            <a:alphaModFix/>
          </a:blip>
          <a:srcRect t="18678" b="18684"/>
          <a:stretch/>
        </p:blipFill>
        <p:spPr>
          <a:xfrm>
            <a:off x="6096600" y="76200"/>
            <a:ext cx="2959498" cy="2471697"/>
          </a:xfrm>
          <a:prstGeom prst="rect">
            <a:avLst/>
          </a:prstGeom>
          <a:noFill/>
          <a:ln>
            <a:noFill/>
          </a:ln>
        </p:spPr>
      </p:pic>
      <p:pic>
        <p:nvPicPr>
          <p:cNvPr id="98" name="Google Shape;98;p17"/>
          <p:cNvPicPr preferRelativeResize="0"/>
          <p:nvPr/>
        </p:nvPicPr>
        <p:blipFill rotWithShape="1">
          <a:blip r:embed="rId7">
            <a:alphaModFix/>
          </a:blip>
          <a:srcRect l="12416" r="7061"/>
          <a:stretch/>
        </p:blipFill>
        <p:spPr>
          <a:xfrm>
            <a:off x="7623900" y="2670175"/>
            <a:ext cx="1432197" cy="2371552"/>
          </a:xfrm>
          <a:prstGeom prst="rect">
            <a:avLst/>
          </a:prstGeom>
          <a:noFill/>
          <a:ln>
            <a:noFill/>
          </a:ln>
        </p:spPr>
      </p:pic>
      <p:pic>
        <p:nvPicPr>
          <p:cNvPr id="2" name="Audio 1">
            <a:hlinkClick r:id="" action="ppaction://media"/>
            <a:extLst>
              <a:ext uri="{FF2B5EF4-FFF2-40B4-BE49-F238E27FC236}">
                <a16:creationId xmlns:a16="http://schemas.microsoft.com/office/drawing/2014/main" id="{7B84831E-4BDE-4509-980C-0AF23AF0C5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55"/>
    </mc:Choice>
    <mc:Fallback>
      <p:transition spd="slow" advTm="24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idx="4294967295"/>
          </p:nvPr>
        </p:nvSpPr>
        <p:spPr>
          <a:xfrm>
            <a:off x="266000" y="684225"/>
            <a:ext cx="2357400" cy="169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highlight>
                  <a:schemeClr val="lt1"/>
                </a:highlight>
              </a:rPr>
              <a:t>Student readiness should be assessed </a:t>
            </a:r>
            <a:r>
              <a:rPr lang="en" sz="1800" b="1" i="1">
                <a:highlight>
                  <a:schemeClr val="lt1"/>
                </a:highlight>
              </a:rPr>
              <a:t>diagnostically ~ </a:t>
            </a:r>
            <a:r>
              <a:rPr lang="en" sz="1800" b="1">
                <a:highlight>
                  <a:schemeClr val="lt1"/>
                </a:highlight>
              </a:rPr>
              <a:t>at the </a:t>
            </a:r>
            <a:r>
              <a:rPr lang="en" sz="1800" b="1" i="1">
                <a:highlight>
                  <a:schemeClr val="lt1"/>
                </a:highlight>
              </a:rPr>
              <a:t>beginning </a:t>
            </a:r>
            <a:r>
              <a:rPr lang="en" sz="1800" b="1">
                <a:highlight>
                  <a:schemeClr val="lt1"/>
                </a:highlight>
              </a:rPr>
              <a:t>of the journey</a:t>
            </a:r>
            <a:endParaRPr sz="1800" b="1">
              <a:highlight>
                <a:schemeClr val="lt1"/>
              </a:highlight>
            </a:endParaRPr>
          </a:p>
          <a:p>
            <a:pPr marL="0" lvl="0" indent="0" algn="ctr" rtl="0">
              <a:spcBef>
                <a:spcPts val="0"/>
              </a:spcBef>
              <a:spcAft>
                <a:spcPts val="0"/>
              </a:spcAft>
              <a:buNone/>
            </a:pPr>
            <a:endParaRPr sz="1800" b="1">
              <a:highlight>
                <a:schemeClr val="lt1"/>
              </a:highlight>
            </a:endParaRPr>
          </a:p>
        </p:txBody>
      </p:sp>
      <p:pic>
        <p:nvPicPr>
          <p:cNvPr id="104" name="Google Shape;104;p18"/>
          <p:cNvPicPr preferRelativeResize="0"/>
          <p:nvPr/>
        </p:nvPicPr>
        <p:blipFill rotWithShape="1">
          <a:blip r:embed="rId5">
            <a:alphaModFix/>
          </a:blip>
          <a:srcRect l="6278" r="6278"/>
          <a:stretch/>
        </p:blipFill>
        <p:spPr>
          <a:xfrm>
            <a:off x="6155325" y="2431124"/>
            <a:ext cx="2858315" cy="2451602"/>
          </a:xfrm>
          <a:prstGeom prst="rect">
            <a:avLst/>
          </a:prstGeom>
          <a:noFill/>
          <a:ln>
            <a:noFill/>
          </a:ln>
        </p:spPr>
      </p:pic>
      <p:pic>
        <p:nvPicPr>
          <p:cNvPr id="105" name="Google Shape;105;p18"/>
          <p:cNvPicPr preferRelativeResize="0"/>
          <p:nvPr/>
        </p:nvPicPr>
        <p:blipFill rotWithShape="1">
          <a:blip r:embed="rId6">
            <a:alphaModFix/>
          </a:blip>
          <a:srcRect/>
          <a:stretch/>
        </p:blipFill>
        <p:spPr>
          <a:xfrm>
            <a:off x="2933950" y="305176"/>
            <a:ext cx="3093473" cy="3093386"/>
          </a:xfrm>
          <a:prstGeom prst="rect">
            <a:avLst/>
          </a:prstGeom>
          <a:noFill/>
          <a:ln>
            <a:noFill/>
          </a:ln>
        </p:spPr>
      </p:pic>
      <p:pic>
        <p:nvPicPr>
          <p:cNvPr id="106" name="Google Shape;106;p18"/>
          <p:cNvPicPr preferRelativeResize="0"/>
          <p:nvPr/>
        </p:nvPicPr>
        <p:blipFill rotWithShape="1">
          <a:blip r:embed="rId7">
            <a:alphaModFix/>
          </a:blip>
          <a:srcRect l="1899" r="14809"/>
          <a:stretch/>
        </p:blipFill>
        <p:spPr>
          <a:xfrm>
            <a:off x="83325" y="2372981"/>
            <a:ext cx="2722729" cy="2451595"/>
          </a:xfrm>
          <a:prstGeom prst="rect">
            <a:avLst/>
          </a:prstGeom>
          <a:noFill/>
          <a:ln>
            <a:noFill/>
          </a:ln>
        </p:spPr>
      </p:pic>
      <p:sp>
        <p:nvSpPr>
          <p:cNvPr id="107" name="Google Shape;107;p18"/>
          <p:cNvSpPr txBox="1">
            <a:spLocks noGrp="1"/>
          </p:cNvSpPr>
          <p:nvPr>
            <p:ph type="title" idx="4294967295"/>
          </p:nvPr>
        </p:nvSpPr>
        <p:spPr>
          <a:xfrm>
            <a:off x="2933900" y="3444600"/>
            <a:ext cx="3093600" cy="169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highlight>
                  <a:schemeClr val="lt1"/>
                </a:highlight>
              </a:rPr>
              <a:t>Student progress should be assessed </a:t>
            </a:r>
            <a:r>
              <a:rPr lang="en" sz="1800" b="1" i="1">
                <a:highlight>
                  <a:schemeClr val="lt1"/>
                </a:highlight>
              </a:rPr>
              <a:t>formally </a:t>
            </a:r>
            <a:r>
              <a:rPr lang="en" sz="1800" b="1">
                <a:highlight>
                  <a:schemeClr val="lt1"/>
                </a:highlight>
              </a:rPr>
              <a:t>~ </a:t>
            </a:r>
            <a:r>
              <a:rPr lang="en" sz="1800" b="1" i="1">
                <a:highlight>
                  <a:schemeClr val="lt1"/>
                </a:highlight>
              </a:rPr>
              <a:t>throughout </a:t>
            </a:r>
            <a:r>
              <a:rPr lang="en" sz="1800" b="1">
                <a:highlight>
                  <a:schemeClr val="lt1"/>
                </a:highlight>
              </a:rPr>
              <a:t>the journey</a:t>
            </a:r>
            <a:endParaRPr sz="1800" b="1">
              <a:highlight>
                <a:schemeClr val="lt1"/>
              </a:highlight>
            </a:endParaRPr>
          </a:p>
        </p:txBody>
      </p:sp>
      <p:sp>
        <p:nvSpPr>
          <p:cNvPr id="108" name="Google Shape;108;p18"/>
          <p:cNvSpPr txBox="1">
            <a:spLocks noGrp="1"/>
          </p:cNvSpPr>
          <p:nvPr>
            <p:ph type="title" idx="4294967295"/>
          </p:nvPr>
        </p:nvSpPr>
        <p:spPr>
          <a:xfrm>
            <a:off x="6408575" y="831225"/>
            <a:ext cx="2357400" cy="140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highlight>
                  <a:schemeClr val="lt1"/>
                </a:highlight>
              </a:rPr>
              <a:t>Student growth should be assessed summatively</a:t>
            </a:r>
            <a:r>
              <a:rPr lang="en" sz="1800" b="1" i="1">
                <a:highlight>
                  <a:schemeClr val="lt1"/>
                </a:highlight>
              </a:rPr>
              <a:t> ~ </a:t>
            </a:r>
            <a:r>
              <a:rPr lang="en" sz="1800" b="1">
                <a:highlight>
                  <a:schemeClr val="lt1"/>
                </a:highlight>
              </a:rPr>
              <a:t>at the “Summit”</a:t>
            </a:r>
            <a:endParaRPr sz="1800" b="1">
              <a:highlight>
                <a:schemeClr val="lt1"/>
              </a:highlight>
            </a:endParaRPr>
          </a:p>
        </p:txBody>
      </p:sp>
      <p:pic>
        <p:nvPicPr>
          <p:cNvPr id="2" name="Audio 1">
            <a:hlinkClick r:id="" action="ppaction://media"/>
            <a:extLst>
              <a:ext uri="{FF2B5EF4-FFF2-40B4-BE49-F238E27FC236}">
                <a16:creationId xmlns:a16="http://schemas.microsoft.com/office/drawing/2014/main" id="{FB8F64AE-5E22-4BB6-8A29-3A625E502B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332"/>
    </mc:Choice>
    <mc:Fallback>
      <p:transition spd="slow" advTm="3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idx="4294967295"/>
          </p:nvPr>
        </p:nvSpPr>
        <p:spPr>
          <a:xfrm>
            <a:off x="1059650" y="3974475"/>
            <a:ext cx="6846000" cy="84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highlight>
                  <a:schemeClr val="lt1"/>
                </a:highlight>
              </a:rPr>
              <a:t>Opportunities for </a:t>
            </a:r>
            <a:r>
              <a:rPr lang="en" sz="1800" b="1" i="1">
                <a:highlight>
                  <a:schemeClr val="lt1"/>
                </a:highlight>
              </a:rPr>
              <a:t>Self-assessment </a:t>
            </a:r>
            <a:r>
              <a:rPr lang="en" sz="1800" b="1">
                <a:highlight>
                  <a:schemeClr val="lt1"/>
                </a:highlight>
              </a:rPr>
              <a:t>should also be incorporated at every stage of the journey ~ from beginning to end!</a:t>
            </a:r>
            <a:endParaRPr sz="1800" b="1">
              <a:highlight>
                <a:schemeClr val="lt1"/>
              </a:highlight>
            </a:endParaRPr>
          </a:p>
        </p:txBody>
      </p:sp>
      <p:pic>
        <p:nvPicPr>
          <p:cNvPr id="114" name="Google Shape;114;p19"/>
          <p:cNvPicPr preferRelativeResize="0"/>
          <p:nvPr/>
        </p:nvPicPr>
        <p:blipFill rotWithShape="1">
          <a:blip r:embed="rId5">
            <a:alphaModFix/>
          </a:blip>
          <a:srcRect l="1895" r="1904"/>
          <a:stretch/>
        </p:blipFill>
        <p:spPr>
          <a:xfrm>
            <a:off x="5967225" y="1365900"/>
            <a:ext cx="3093471" cy="2411700"/>
          </a:xfrm>
          <a:prstGeom prst="rect">
            <a:avLst/>
          </a:prstGeom>
          <a:noFill/>
          <a:ln>
            <a:noFill/>
          </a:ln>
        </p:spPr>
      </p:pic>
      <p:pic>
        <p:nvPicPr>
          <p:cNvPr id="115" name="Google Shape;115;p19"/>
          <p:cNvPicPr preferRelativeResize="0"/>
          <p:nvPr/>
        </p:nvPicPr>
        <p:blipFill rotWithShape="1">
          <a:blip r:embed="rId6">
            <a:alphaModFix/>
          </a:blip>
          <a:srcRect t="3269" r="-4188" b="-3270"/>
          <a:stretch/>
        </p:blipFill>
        <p:spPr>
          <a:xfrm>
            <a:off x="311700" y="1365900"/>
            <a:ext cx="5643250" cy="2608575"/>
          </a:xfrm>
          <a:prstGeom prst="rect">
            <a:avLst/>
          </a:prstGeom>
          <a:noFill/>
          <a:ln>
            <a:noFill/>
          </a:ln>
        </p:spPr>
      </p:pic>
      <p:pic>
        <p:nvPicPr>
          <p:cNvPr id="2" name="Audio 1">
            <a:hlinkClick r:id="" action="ppaction://media"/>
            <a:extLst>
              <a:ext uri="{FF2B5EF4-FFF2-40B4-BE49-F238E27FC236}">
                <a16:creationId xmlns:a16="http://schemas.microsoft.com/office/drawing/2014/main" id="{9C190F0B-E0B0-4A75-A5CF-A9C8516A52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42"/>
    </mc:Choice>
    <mc:Fallback>
      <p:transition spd="slow" advTm="16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0"/>
          <p:cNvPicPr preferRelativeResize="0"/>
          <p:nvPr/>
        </p:nvPicPr>
        <p:blipFill rotWithShape="1">
          <a:blip r:embed="rId5">
            <a:alphaModFix/>
          </a:blip>
          <a:srcRect l="10574" r="10574"/>
          <a:stretch/>
        </p:blipFill>
        <p:spPr>
          <a:xfrm>
            <a:off x="82050" y="70650"/>
            <a:ext cx="2959499" cy="5002199"/>
          </a:xfrm>
          <a:prstGeom prst="rect">
            <a:avLst/>
          </a:prstGeom>
          <a:noFill/>
          <a:ln>
            <a:noFill/>
          </a:ln>
        </p:spPr>
      </p:pic>
      <p:pic>
        <p:nvPicPr>
          <p:cNvPr id="121" name="Google Shape;121;p20"/>
          <p:cNvPicPr preferRelativeResize="0"/>
          <p:nvPr/>
        </p:nvPicPr>
        <p:blipFill rotWithShape="1">
          <a:blip r:embed="rId6">
            <a:alphaModFix/>
          </a:blip>
          <a:srcRect l="10554" r="10562"/>
          <a:stretch/>
        </p:blipFill>
        <p:spPr>
          <a:xfrm>
            <a:off x="3092251" y="70650"/>
            <a:ext cx="2959506" cy="5002200"/>
          </a:xfrm>
          <a:prstGeom prst="rect">
            <a:avLst/>
          </a:prstGeom>
          <a:noFill/>
          <a:ln>
            <a:noFill/>
          </a:ln>
        </p:spPr>
      </p:pic>
      <p:pic>
        <p:nvPicPr>
          <p:cNvPr id="122" name="Google Shape;122;p20"/>
          <p:cNvPicPr preferRelativeResize="0"/>
          <p:nvPr/>
        </p:nvPicPr>
        <p:blipFill rotWithShape="1">
          <a:blip r:embed="rId7">
            <a:alphaModFix/>
          </a:blip>
          <a:srcRect l="10554" r="10562"/>
          <a:stretch/>
        </p:blipFill>
        <p:spPr>
          <a:xfrm>
            <a:off x="6102449" y="70650"/>
            <a:ext cx="2959498" cy="5002200"/>
          </a:xfrm>
          <a:prstGeom prst="rect">
            <a:avLst/>
          </a:prstGeom>
          <a:noFill/>
          <a:ln>
            <a:noFill/>
          </a:ln>
        </p:spPr>
      </p:pic>
      <p:sp>
        <p:nvSpPr>
          <p:cNvPr id="123" name="Google Shape;123;p20"/>
          <p:cNvSpPr txBox="1">
            <a:spLocks noGrp="1"/>
          </p:cNvSpPr>
          <p:nvPr>
            <p:ph type="body" idx="4294967295"/>
          </p:nvPr>
        </p:nvSpPr>
        <p:spPr>
          <a:xfrm>
            <a:off x="2570400" y="223075"/>
            <a:ext cx="4003200" cy="4164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b="1">
                <a:latin typeface="Oswald"/>
                <a:ea typeface="Oswald"/>
                <a:cs typeface="Oswald"/>
                <a:sym typeface="Oswald"/>
              </a:rPr>
              <a:t>In teaching, we have teacher autonomy!</a:t>
            </a:r>
            <a:endParaRPr b="1">
              <a:latin typeface="Oswald"/>
              <a:ea typeface="Oswald"/>
              <a:cs typeface="Oswald"/>
              <a:sym typeface="Oswald"/>
            </a:endParaRPr>
          </a:p>
        </p:txBody>
      </p:sp>
      <p:sp>
        <p:nvSpPr>
          <p:cNvPr id="124" name="Google Shape;124;p20"/>
          <p:cNvSpPr txBox="1">
            <a:spLocks noGrp="1"/>
          </p:cNvSpPr>
          <p:nvPr>
            <p:ph type="body" idx="4294967295"/>
          </p:nvPr>
        </p:nvSpPr>
        <p:spPr>
          <a:xfrm>
            <a:off x="2365950" y="4181650"/>
            <a:ext cx="4412100" cy="7740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b="1">
                <a:latin typeface="Oswald"/>
                <a:ea typeface="Oswald"/>
                <a:cs typeface="Oswald"/>
                <a:sym typeface="Oswald"/>
              </a:rPr>
              <a:t>We can blaze our own trails while following in the footsteps of great teachers before us!</a:t>
            </a:r>
            <a:endParaRPr b="1">
              <a:latin typeface="Oswald"/>
              <a:ea typeface="Oswald"/>
              <a:cs typeface="Oswald"/>
              <a:sym typeface="Oswald"/>
            </a:endParaRPr>
          </a:p>
        </p:txBody>
      </p:sp>
      <p:pic>
        <p:nvPicPr>
          <p:cNvPr id="2" name="Audio 1">
            <a:hlinkClick r:id="" action="ppaction://media"/>
            <a:extLst>
              <a:ext uri="{FF2B5EF4-FFF2-40B4-BE49-F238E27FC236}">
                <a16:creationId xmlns:a16="http://schemas.microsoft.com/office/drawing/2014/main" id="{744584D5-842D-45D0-BBE3-5A3B05E845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081"/>
    </mc:Choice>
    <mc:Fallback>
      <p:transition spd="slow" advTm="26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1"/>
          <p:cNvPicPr preferRelativeResize="0"/>
          <p:nvPr/>
        </p:nvPicPr>
        <p:blipFill rotWithShape="1">
          <a:blip r:embed="rId5">
            <a:alphaModFix/>
          </a:blip>
          <a:srcRect t="7778" b="7769"/>
          <a:stretch/>
        </p:blipFill>
        <p:spPr>
          <a:xfrm>
            <a:off x="76196" y="76200"/>
            <a:ext cx="4442400" cy="5002200"/>
          </a:xfrm>
          <a:prstGeom prst="rect">
            <a:avLst/>
          </a:prstGeom>
          <a:noFill/>
          <a:ln>
            <a:noFill/>
          </a:ln>
        </p:spPr>
      </p:pic>
      <p:sp>
        <p:nvSpPr>
          <p:cNvPr id="130" name="Google Shape;130;p21"/>
          <p:cNvSpPr txBox="1">
            <a:spLocks noGrp="1"/>
          </p:cNvSpPr>
          <p:nvPr>
            <p:ph type="body" idx="4294967295"/>
          </p:nvPr>
        </p:nvSpPr>
        <p:spPr>
          <a:xfrm>
            <a:off x="4932800" y="1189825"/>
            <a:ext cx="3817200" cy="2875500"/>
          </a:xfrm>
          <a:prstGeom prst="rect">
            <a:avLst/>
          </a:prstGeom>
          <a:solidFill>
            <a:schemeClr val="lt1"/>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b="1">
                <a:latin typeface="Oswald"/>
                <a:ea typeface="Oswald"/>
                <a:cs typeface="Oswald"/>
                <a:sym typeface="Oswald"/>
              </a:rPr>
              <a:t>In teaching, we must remember the importance of collaboration:</a:t>
            </a:r>
            <a:endParaRPr b="1">
              <a:latin typeface="Oswald"/>
              <a:ea typeface="Oswald"/>
              <a:cs typeface="Oswald"/>
              <a:sym typeface="Oswald"/>
            </a:endParaRPr>
          </a:p>
          <a:p>
            <a:pPr marL="0" lvl="0" indent="0" algn="l" rtl="0">
              <a:lnSpc>
                <a:spcPct val="100000"/>
              </a:lnSpc>
              <a:spcBef>
                <a:spcPts val="0"/>
              </a:spcBef>
              <a:spcAft>
                <a:spcPts val="0"/>
              </a:spcAft>
              <a:buNone/>
            </a:pPr>
            <a:endParaRPr b="1">
              <a:latin typeface="Oswald"/>
              <a:ea typeface="Oswald"/>
              <a:cs typeface="Oswald"/>
              <a:sym typeface="Oswald"/>
            </a:endParaRPr>
          </a:p>
          <a:p>
            <a:pPr marL="0" lvl="0" indent="0" algn="l" rtl="0">
              <a:lnSpc>
                <a:spcPct val="100000"/>
              </a:lnSpc>
              <a:spcBef>
                <a:spcPts val="0"/>
              </a:spcBef>
              <a:spcAft>
                <a:spcPts val="0"/>
              </a:spcAft>
              <a:buNone/>
            </a:pPr>
            <a:r>
              <a:rPr lang="en" b="1">
                <a:latin typeface="Oswald"/>
                <a:ea typeface="Oswald"/>
                <a:cs typeface="Oswald"/>
                <a:sym typeface="Oswald"/>
              </a:rPr>
              <a:t>Teacher-student</a:t>
            </a:r>
            <a:endParaRPr b="1">
              <a:latin typeface="Oswald"/>
              <a:ea typeface="Oswald"/>
              <a:cs typeface="Oswald"/>
              <a:sym typeface="Oswald"/>
            </a:endParaRPr>
          </a:p>
          <a:p>
            <a:pPr marL="0" lvl="0" indent="457200" algn="l" rtl="0">
              <a:lnSpc>
                <a:spcPct val="100000"/>
              </a:lnSpc>
              <a:spcBef>
                <a:spcPts val="0"/>
              </a:spcBef>
              <a:spcAft>
                <a:spcPts val="0"/>
              </a:spcAft>
              <a:buNone/>
            </a:pPr>
            <a:r>
              <a:rPr lang="en" b="1">
                <a:latin typeface="Oswald"/>
                <a:ea typeface="Oswald"/>
                <a:cs typeface="Oswald"/>
                <a:sym typeface="Oswald"/>
              </a:rPr>
              <a:t>Student-student</a:t>
            </a:r>
            <a:endParaRPr b="1">
              <a:latin typeface="Oswald"/>
              <a:ea typeface="Oswald"/>
              <a:cs typeface="Oswald"/>
              <a:sym typeface="Oswald"/>
            </a:endParaRPr>
          </a:p>
          <a:p>
            <a:pPr marL="457200" lvl="0" indent="457200" algn="l" rtl="0">
              <a:lnSpc>
                <a:spcPct val="100000"/>
              </a:lnSpc>
              <a:spcBef>
                <a:spcPts val="0"/>
              </a:spcBef>
              <a:spcAft>
                <a:spcPts val="0"/>
              </a:spcAft>
              <a:buNone/>
            </a:pPr>
            <a:r>
              <a:rPr lang="en" b="1">
                <a:latin typeface="Oswald"/>
                <a:ea typeface="Oswald"/>
                <a:cs typeface="Oswald"/>
                <a:sym typeface="Oswald"/>
              </a:rPr>
              <a:t>Teacher-teacher</a:t>
            </a:r>
            <a:endParaRPr b="1">
              <a:latin typeface="Oswald"/>
              <a:ea typeface="Oswald"/>
              <a:cs typeface="Oswald"/>
              <a:sym typeface="Oswald"/>
            </a:endParaRPr>
          </a:p>
          <a:p>
            <a:pPr marL="0" lvl="0" indent="0" algn="l" rtl="0">
              <a:lnSpc>
                <a:spcPct val="100000"/>
              </a:lnSpc>
              <a:spcBef>
                <a:spcPts val="0"/>
              </a:spcBef>
              <a:spcAft>
                <a:spcPts val="0"/>
              </a:spcAft>
              <a:buNone/>
            </a:pPr>
            <a:endParaRPr b="1">
              <a:latin typeface="Oswald"/>
              <a:ea typeface="Oswald"/>
              <a:cs typeface="Oswald"/>
              <a:sym typeface="Oswald"/>
            </a:endParaRPr>
          </a:p>
          <a:p>
            <a:pPr marL="0" lvl="0" indent="0" algn="l" rtl="0">
              <a:lnSpc>
                <a:spcPct val="100000"/>
              </a:lnSpc>
              <a:spcBef>
                <a:spcPts val="0"/>
              </a:spcBef>
              <a:spcAft>
                <a:spcPts val="0"/>
              </a:spcAft>
              <a:buNone/>
            </a:pPr>
            <a:r>
              <a:rPr lang="en" b="1">
                <a:latin typeface="Oswald"/>
                <a:ea typeface="Oswald"/>
                <a:cs typeface="Oswald"/>
                <a:sym typeface="Oswald"/>
              </a:rPr>
              <a:t>No one can teach or learn alone..everyone has a hand in Education! </a:t>
            </a:r>
            <a:endParaRPr b="1">
              <a:latin typeface="Oswald"/>
              <a:ea typeface="Oswald"/>
              <a:cs typeface="Oswald"/>
              <a:sym typeface="Oswald"/>
            </a:endParaRPr>
          </a:p>
        </p:txBody>
      </p:sp>
      <p:pic>
        <p:nvPicPr>
          <p:cNvPr id="2" name="Audio 1">
            <a:hlinkClick r:id="" action="ppaction://media"/>
            <a:extLst>
              <a:ext uri="{FF2B5EF4-FFF2-40B4-BE49-F238E27FC236}">
                <a16:creationId xmlns:a16="http://schemas.microsoft.com/office/drawing/2014/main" id="{9E464EE4-8399-4729-89C7-6B36B06132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52"/>
    </mc:Choice>
    <mc:Fallback>
      <p:transition spd="slow" advTm="1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1996</Words>
  <Application>Microsoft Office PowerPoint</Application>
  <PresentationFormat>On-screen Show (16:9)</PresentationFormat>
  <Paragraphs>108</Paragraphs>
  <Slides>20</Slides>
  <Notes>20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Playfair Display</vt:lpstr>
      <vt:lpstr>Oswald</vt:lpstr>
      <vt:lpstr>Montserrat</vt:lpstr>
      <vt:lpstr>Arial</vt:lpstr>
      <vt:lpstr>Pop</vt:lpstr>
      <vt:lpstr>PowerPoint Presentation</vt:lpstr>
      <vt:lpstr>PowerPoint Presentation</vt:lpstr>
      <vt:lpstr>Within the parameters of our teaching, we must follow BC’s Redesigned Curriculum.  Focusing on “Do” (Competencies), “Know” (Content) and “Understand” (Big Ideas)</vt:lpstr>
      <vt:lpstr>PowerPoint Presentation</vt:lpstr>
      <vt:lpstr>PowerPoint Presentation</vt:lpstr>
      <vt:lpstr>Student readiness should be assessed diagnostically ~ at the beginning of the journey </vt:lpstr>
      <vt:lpstr>Opportunities for Self-assessment should also be incorporated at every stage of the journey ~ from beginning to end!</vt:lpstr>
      <vt:lpstr>PowerPoint Presentation</vt:lpstr>
      <vt:lpstr>PowerPoint Presentation</vt:lpstr>
      <vt:lpstr>PowerPoint Presentation</vt:lpstr>
      <vt:lpstr>PowerPoint Presentation</vt:lpstr>
      <vt:lpstr>Every student, like flora and fauna, is unique, special &amp; worthy of inclusion ♥ </vt:lpstr>
      <vt:lpstr>In teaching, differentiated instruction and learning opportunities are key! </vt:lpstr>
      <vt:lpstr>PowerPoint Presentation</vt:lpstr>
      <vt:lpstr>PowerPoint Presentation</vt:lpstr>
      <vt:lpstr>PowerPoint Presentation</vt:lpstr>
      <vt:lpstr>PowerPoint Presentation</vt:lpstr>
      <vt:lpstr>Teaching and reaching summits is hard, for both Teachers and Learners!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Joni</dc:creator>
  <cp:lastModifiedBy>Joni Hesselgrave</cp:lastModifiedBy>
  <cp:revision>19</cp:revision>
  <cp:lastPrinted>2021-11-28T03:03:42Z</cp:lastPrinted>
  <dcterms:modified xsi:type="dcterms:W3CDTF">2021-12-07T23:01:18Z</dcterms:modified>
</cp:coreProperties>
</file>