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NpZw3DI4S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.ethics.gc.ca/" TargetMode="External"/><Relationship Id="rId2" Type="http://schemas.openxmlformats.org/officeDocument/2006/relationships/hyperlink" Target="http://www.cssspnql.com/docs/default-source/centre-de-documentation/toolbox_research_principles_aboriginal_context_eng16C3D3AF4B658E221564CE39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0EF7-1138-4BD3-8D8D-BC18D7489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579033"/>
            <a:ext cx="8825658" cy="2677648"/>
          </a:xfrm>
        </p:spPr>
        <p:txBody>
          <a:bodyPr/>
          <a:lstStyle/>
          <a:p>
            <a:r>
              <a:rPr lang="en-CA" dirty="0"/>
              <a:t>Community-Based Research Partnerships with Indigenous Communities: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FC88B-96A1-4206-B48E-D20CD17D8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676807"/>
            <a:ext cx="8825658" cy="1204320"/>
          </a:xfrm>
        </p:spPr>
        <p:txBody>
          <a:bodyPr/>
          <a:lstStyle/>
          <a:p>
            <a:r>
              <a:rPr lang="en-CA" dirty="0"/>
              <a:t>What you need to know to create a successful working relationship</a:t>
            </a:r>
          </a:p>
          <a:p>
            <a:r>
              <a:rPr lang="en-CA" dirty="0"/>
              <a:t>Geography 324</a:t>
            </a:r>
          </a:p>
          <a:p>
            <a:r>
              <a:rPr lang="en-CA" dirty="0"/>
              <a:t>Joni </a:t>
            </a:r>
            <a:r>
              <a:rPr lang="en-CA" dirty="0" err="1"/>
              <a:t>hesselgrave</a:t>
            </a:r>
            <a:r>
              <a:rPr lang="en-CA" dirty="0"/>
              <a:t>, Marina </a:t>
            </a:r>
            <a:r>
              <a:rPr lang="en-CA" dirty="0" err="1"/>
              <a:t>craig</a:t>
            </a:r>
            <a:r>
              <a:rPr lang="en-CA" dirty="0"/>
              <a:t>, &amp; Holly brown.</a:t>
            </a:r>
          </a:p>
        </p:txBody>
      </p:sp>
    </p:spTree>
    <p:extLst>
      <p:ext uri="{BB962C8B-B14F-4D97-AF65-F5344CB8AC3E}">
        <p14:creationId xmlns:p14="http://schemas.microsoft.com/office/powerpoint/2010/main" val="4466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EBA3-F6E0-48C7-B7BF-80961CF1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OCAP: Guiding Principles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55AC-BD45-4F54-9F43-59F736F7E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855" y="2324100"/>
            <a:ext cx="6249146" cy="444500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https://www.youtube.com/watch?v=SNpZw3DI4S4</a:t>
            </a:r>
            <a:r>
              <a:rPr lang="en-CA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C4F41C-9F50-42A3-AB19-C723528DE7DB}"/>
              </a:ext>
            </a:extLst>
          </p:cNvPr>
          <p:cNvSpPr txBox="1"/>
          <p:nvPr/>
        </p:nvSpPr>
        <p:spPr>
          <a:xfrm>
            <a:off x="584200" y="3009900"/>
            <a:ext cx="1112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“Indigenous methodologies seek to ensure that the</a:t>
            </a:r>
          </a:p>
          <a:p>
            <a:r>
              <a:rPr lang="en-CA" sz="3200" b="1" dirty="0"/>
              <a:t>research is culturally safe and culturally respectful through recognition of Indigenous worldviews, respect, and accountability. It is no longer research on or about</a:t>
            </a:r>
          </a:p>
          <a:p>
            <a:r>
              <a:rPr lang="en-CA" sz="3200" b="1" dirty="0"/>
              <a:t>Indigenous people, rather it is becoming research for and with Indigenous people” </a:t>
            </a:r>
            <a:r>
              <a:rPr lang="en-CA" sz="3200" dirty="0"/>
              <a:t>(Singh &amp; Major, 2017, 5).</a:t>
            </a:r>
          </a:p>
        </p:txBody>
      </p:sp>
    </p:spTree>
    <p:extLst>
      <p:ext uri="{BB962C8B-B14F-4D97-AF65-F5344CB8AC3E}">
        <p14:creationId xmlns:p14="http://schemas.microsoft.com/office/powerpoint/2010/main" val="41821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FDCC-6D5C-4811-89E3-16F01F6C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973668"/>
            <a:ext cx="9256713" cy="766231"/>
          </a:xfrm>
        </p:spPr>
        <p:txBody>
          <a:bodyPr/>
          <a:lstStyle/>
          <a:p>
            <a:r>
              <a:rPr lang="en-CA" dirty="0"/>
              <a:t>How should the group be identified?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6441-2C1B-4A46-8E06-3E1CA1C8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2284053"/>
            <a:ext cx="6086817" cy="10242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2400" b="1" dirty="0"/>
              <a:t>“Self-Identification is a fundamental criterion for defining Indigenous peoples” </a:t>
            </a:r>
            <a:r>
              <a:rPr lang="en-CA" sz="1400" dirty="0"/>
              <a:t>(TCPS, 2014, 112)</a:t>
            </a:r>
            <a:endParaRPr lang="en-CA" sz="1400" b="1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C7F43-B9CD-4239-AD04-A6686393B7F4}"/>
              </a:ext>
            </a:extLst>
          </p:cNvPr>
          <p:cNvSpPr txBox="1"/>
          <p:nvPr/>
        </p:nvSpPr>
        <p:spPr>
          <a:xfrm>
            <a:off x="555086" y="3335832"/>
            <a:ext cx="5916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Researcher’s </a:t>
            </a:r>
            <a:r>
              <a:rPr lang="en-CA" dirty="0"/>
              <a:t>obligation </a:t>
            </a:r>
            <a:r>
              <a:rPr lang="en-CA"/>
              <a:t>to respect </a:t>
            </a:r>
            <a:r>
              <a:rPr lang="en-CA" dirty="0"/>
              <a:t>how the group wishes to be represented. </a:t>
            </a:r>
          </a:p>
          <a:p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Avoid Pan-Indigenous approaches.</a:t>
            </a:r>
          </a:p>
          <a:p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Respect internal differences amongst the community.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Recognize the group’s traditions and customs when in their territory.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28B41-8D60-49F5-890B-E9F66D3B8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483147"/>
            <a:ext cx="5219700" cy="3477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7D9373-DE78-4A56-A039-50CD617D827B}"/>
              </a:ext>
            </a:extLst>
          </p:cNvPr>
          <p:cNvSpPr txBox="1"/>
          <p:nvPr/>
        </p:nvSpPr>
        <p:spPr>
          <a:xfrm>
            <a:off x="6471137" y="6104912"/>
            <a:ext cx="48889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Image: </a:t>
            </a:r>
            <a:r>
              <a:rPr lang="en-CA" sz="1100" dirty="0"/>
              <a:t>https://thefirstnationscanada.com/2017/09/ryan-jacobs-to-serve-as-indigenous-trustee-for-ucdsb/</a:t>
            </a:r>
          </a:p>
        </p:txBody>
      </p:sp>
    </p:spTree>
    <p:extLst>
      <p:ext uri="{BB962C8B-B14F-4D97-AF65-F5344CB8AC3E}">
        <p14:creationId xmlns:p14="http://schemas.microsoft.com/office/powerpoint/2010/main" val="151997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0F4C73-8A40-435B-AFB5-F5C3BDC0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D4069D-6BA0-4C9D-8EA6-8C476FC7D5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60D1FC8-A019-4110-A93E-8C709AD78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7CEA9B-73E1-441D-8800-FA49BA991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072D5EB-F874-4157-885B-E3C42CDA8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352347-BE60-4DA4-A026-651AE5F7F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6F82C6E-5FB8-4065-8BCB-D9158DD57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F36403A-34F0-4F3D-A4BA-D1B1FA2F3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CCD3DE1-6CA0-4EB1-A8E8-EFD50A1F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7AE13-C7E2-4A9A-9298-14450B6B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72" y="233916"/>
            <a:ext cx="4004438" cy="2379708"/>
          </a:xfrm>
        </p:spPr>
        <p:txBody>
          <a:bodyPr>
            <a:normAutofit/>
          </a:bodyPr>
          <a:lstStyle/>
          <a:p>
            <a:r>
              <a:rPr lang="en-CA" dirty="0"/>
              <a:t>Consult Proper Resources &amp;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8BE8-B6D8-43A2-9E59-7B84E2490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46" y="2560247"/>
            <a:ext cx="3657482" cy="349400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When seeking to enter into a research partnership with an Indigenous community it is important to consult Indigenous-specific research guidelines that also relate to the field of study in advance.</a:t>
            </a:r>
          </a:p>
          <a:p>
            <a:r>
              <a:rPr lang="en-CA" dirty="0">
                <a:solidFill>
                  <a:schemeClr val="bg1"/>
                </a:solidFill>
              </a:rPr>
              <a:t>Example Resource:</a:t>
            </a:r>
          </a:p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(Basile, </a:t>
            </a:r>
            <a:r>
              <a:rPr lang="en-CA" dirty="0" err="1">
                <a:solidFill>
                  <a:schemeClr val="bg1"/>
                </a:solidFill>
              </a:rPr>
              <a:t>Gentelet</a:t>
            </a:r>
            <a:r>
              <a:rPr lang="en-CA" dirty="0">
                <a:solidFill>
                  <a:schemeClr val="bg1"/>
                </a:solidFill>
              </a:rPr>
              <a:t>, &amp; Gros-Louis </a:t>
            </a:r>
            <a:r>
              <a:rPr lang="en-CA" dirty="0" err="1">
                <a:solidFill>
                  <a:schemeClr val="bg1"/>
                </a:solidFill>
              </a:rPr>
              <a:t>Mchugh</a:t>
            </a:r>
            <a:r>
              <a:rPr lang="en-CA" dirty="0">
                <a:solidFill>
                  <a:schemeClr val="bg1"/>
                </a:solidFill>
              </a:rPr>
              <a:t>, 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19CA2-074C-4758-8B10-B0589616C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58" b="24163"/>
          <a:stretch/>
        </p:blipFill>
        <p:spPr>
          <a:xfrm>
            <a:off x="5334476" y="803751"/>
            <a:ext cx="6251664" cy="52504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52D6D00-2548-4ECD-9FA4-D422A2525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03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DE2E-C235-4275-A43C-A324EF7A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en-CA"/>
              <a:t>Considerations for Recruiting Participants &amp; Negotiating Roles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6A30F-9CD1-4580-81D1-2F8E0D58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5" y="2459364"/>
            <a:ext cx="7121538" cy="387109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Some may be untrusting or uncomfortable participating in research for colonial institutions</a:t>
            </a:r>
          </a:p>
          <a:p>
            <a:r>
              <a:rPr lang="en-CA" dirty="0"/>
              <a:t>Participants deserve proper compensation for their time and energy. (Ex. Special training or certification, honorariums, etc.)</a:t>
            </a:r>
          </a:p>
          <a:p>
            <a:r>
              <a:rPr lang="en-CA" dirty="0"/>
              <a:t>Transparent and informed communication of the risk and benefits of participating in the research relationship.</a:t>
            </a:r>
          </a:p>
          <a:p>
            <a:r>
              <a:rPr lang="en-CA" dirty="0"/>
              <a:t>Equitable balances of power in the partnership.</a:t>
            </a:r>
          </a:p>
          <a:p>
            <a:r>
              <a:rPr lang="en-CA" dirty="0"/>
              <a:t>Research questions, objectives &amp; methodology should be defined by the community (Hodge &amp; Lester, 2006).</a:t>
            </a:r>
          </a:p>
          <a:p>
            <a:r>
              <a:rPr lang="en-CA" dirty="0"/>
              <a:t>A Memorandum of Understanding (Ball, 2014).</a:t>
            </a:r>
          </a:p>
          <a:p>
            <a:pPr marL="0" indent="0">
              <a:buNone/>
            </a:pPr>
            <a:r>
              <a:rPr lang="en-CA" dirty="0"/>
              <a:t>(TCPS, 2014)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493DAD-6180-48AC-9352-4423C4029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017" y="2365648"/>
            <a:ext cx="4837983" cy="2029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2611D-A428-4164-846C-E4DDD80A7AB1}"/>
              </a:ext>
            </a:extLst>
          </p:cNvPr>
          <p:cNvSpPr txBox="1"/>
          <p:nvPr/>
        </p:nvSpPr>
        <p:spPr>
          <a:xfrm>
            <a:off x="7798158" y="4495800"/>
            <a:ext cx="394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Benefits of enlisting the help and guidance of an Indigenous "advisor" or intermediary (Hodge &amp; Lester, 2006).</a:t>
            </a:r>
          </a:p>
        </p:txBody>
      </p:sp>
    </p:spTree>
    <p:extLst>
      <p:ext uri="{BB962C8B-B14F-4D97-AF65-F5344CB8AC3E}">
        <p14:creationId xmlns:p14="http://schemas.microsoft.com/office/powerpoint/2010/main" val="420487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CC23-4FBE-4A60-A5CE-B9C37D8C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Engaging Members of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6F94-FFEC-443D-95CC-D96FE15ED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737" y="2467248"/>
            <a:ext cx="4687046" cy="3657600"/>
          </a:xfrm>
        </p:spPr>
        <p:txBody>
          <a:bodyPr/>
          <a:lstStyle/>
          <a:p>
            <a:r>
              <a:rPr lang="en-CA" dirty="0"/>
              <a:t>Indigenous communities are more likely to actively participate in research if they feel it represents their self-defined interests…</a:t>
            </a:r>
          </a:p>
          <a:p>
            <a:r>
              <a:rPr lang="en-CA" dirty="0"/>
              <a:t>Communities should be consulted on research design to determine which type of research they feel would be most valuable to their community.</a:t>
            </a:r>
          </a:p>
          <a:p>
            <a:r>
              <a:rPr lang="en-CA" dirty="0"/>
              <a:t>Researchers must be flexible with their research expectations.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C822E-BAD2-4477-B2F0-1751D3859D49}"/>
              </a:ext>
            </a:extLst>
          </p:cNvPr>
          <p:cNvSpPr txBox="1"/>
          <p:nvPr/>
        </p:nvSpPr>
        <p:spPr>
          <a:xfrm>
            <a:off x="6096000" y="2467248"/>
            <a:ext cx="576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This Includes:</a:t>
            </a:r>
          </a:p>
          <a:p>
            <a:pPr marL="285750" indent="-285750">
              <a:buFontTx/>
              <a:buChar char="-"/>
            </a:pPr>
            <a:r>
              <a:rPr lang="en-CA" dirty="0"/>
              <a:t>Deciding research questions and objectives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Sharing world-views &amp; ways of knowing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Practicing empathy, respect for differences and circumstance, honesty, and thoughtfulness.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r>
              <a:rPr lang="en-CA" dirty="0"/>
              <a:t>Spending actual time in communities, speaking and listening to others. </a:t>
            </a:r>
          </a:p>
          <a:p>
            <a:pPr marL="285750" indent="-285750">
              <a:buFontTx/>
              <a:buChar char="-"/>
            </a:pPr>
            <a:endParaRPr lang="en-CA" dirty="0"/>
          </a:p>
          <a:p>
            <a:pPr marL="285750" indent="-285750">
              <a:buFontTx/>
              <a:buChar char="-"/>
            </a:pP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CDBE6-5662-4BF4-9928-343C96AD5895}"/>
              </a:ext>
            </a:extLst>
          </p:cNvPr>
          <p:cNvSpPr txBox="1"/>
          <p:nvPr/>
        </p:nvSpPr>
        <p:spPr>
          <a:xfrm>
            <a:off x="1154954" y="6032500"/>
            <a:ext cx="1046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(Ball, 2014; TCPS, 2014; Hodge &amp; Lester, 2006; Singh &amp; Major, 2017)</a:t>
            </a:r>
          </a:p>
        </p:txBody>
      </p:sp>
    </p:spTree>
    <p:extLst>
      <p:ext uri="{BB962C8B-B14F-4D97-AF65-F5344CB8AC3E}">
        <p14:creationId xmlns:p14="http://schemas.microsoft.com/office/powerpoint/2010/main" val="19642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224B-79B8-4DFD-AD0A-48C71538B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Considerations for Proper Research Conduct in the Canadian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A87E9-9AB6-485E-B4B6-4B5C42D3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25" y="4426760"/>
            <a:ext cx="10855375" cy="1707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“In 2015, the Truth and Reconciliation Commission of Canada released its final report and a list of… 94 recommendations” (Morton Ninomiya &amp; Pollock, 2016)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69E1C-8BA1-4F22-9C7F-552F8BC67AF3}"/>
              </a:ext>
            </a:extLst>
          </p:cNvPr>
          <p:cNvSpPr txBox="1"/>
          <p:nvPr/>
        </p:nvSpPr>
        <p:spPr>
          <a:xfrm>
            <a:off x="485725" y="2334452"/>
            <a:ext cx="11091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“Must recognize existing Aboriginal and treaty rights of the Aboriginal peoples of Canada, that is, the Indian, Inuit and Metis peoples of Canada</a:t>
            </a:r>
            <a:r>
              <a:rPr lang="en-CA" sz="2800" b="1" dirty="0"/>
              <a:t>, </a:t>
            </a:r>
            <a:r>
              <a:rPr lang="en-CA" sz="2800" dirty="0"/>
              <a:t>were recognized and affirmed in the</a:t>
            </a:r>
            <a:r>
              <a:rPr lang="en-CA" sz="2800" i="1" dirty="0"/>
              <a:t> Constitution Act, 1982.2” </a:t>
            </a:r>
            <a:r>
              <a:rPr lang="en-CA" sz="2800" dirty="0"/>
              <a:t>(TCPS, 2014, 112).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66038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2DE44-D2BD-4C1E-9B8A-CB897420E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615" y="5451484"/>
            <a:ext cx="9892348" cy="8483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Two-Eyed Seeing (Peltier, 2018)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F6A9F62-6243-446B-AA89-5090DE10D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2938" y="571500"/>
            <a:ext cx="8623227" cy="5044587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34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1B21-2CA7-4F43-8A24-192CF760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D4FF-4135-47C1-8B5A-A9565686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54" y="2311400"/>
            <a:ext cx="11189446" cy="3289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1200" dirty="0"/>
              <a:t>Ball, J. (2014). “On Thin Ice: Managing Risk in Community-University Research Partnerships”. </a:t>
            </a:r>
            <a:r>
              <a:rPr lang="en-CA" sz="1200" i="1" dirty="0"/>
              <a:t>Learning and Teaching Community-Based Research: Linking Pedagogy		 to Practice. Toronto, Buffalo and London: U of T Press. 25-44.</a:t>
            </a:r>
          </a:p>
          <a:p>
            <a:pPr marL="0" indent="0">
              <a:buNone/>
            </a:pPr>
            <a:r>
              <a:rPr lang="en-CA" sz="1200" dirty="0"/>
              <a:t>Basile, Suzy, </a:t>
            </a:r>
            <a:r>
              <a:rPr lang="en-CA" sz="1200" dirty="0" err="1"/>
              <a:t>Karine</a:t>
            </a:r>
            <a:r>
              <a:rPr lang="en-CA" sz="1200" dirty="0"/>
              <a:t> </a:t>
            </a:r>
            <a:r>
              <a:rPr lang="en-CA" sz="1200" dirty="0" err="1"/>
              <a:t>Gentelet</a:t>
            </a:r>
            <a:r>
              <a:rPr lang="en-CA" sz="1200" dirty="0"/>
              <a:t>, and Nancy Gros-Louis </a:t>
            </a:r>
            <a:r>
              <a:rPr lang="en-CA" sz="1200" dirty="0" err="1"/>
              <a:t>Mchugh</a:t>
            </a:r>
            <a:r>
              <a:rPr lang="en-CA" sz="1200" dirty="0"/>
              <a:t>. (2015). </a:t>
            </a:r>
            <a:r>
              <a:rPr lang="en-CA" sz="1200" i="1" dirty="0"/>
              <a:t>Toolbox on the Research Principles in an Aboriginal Context: Ethics, Respect, Equity,			 Reciprocity, Collaboration and Culture. </a:t>
            </a:r>
            <a:r>
              <a:rPr lang="en-CA" sz="1200" dirty="0"/>
              <a:t>Accessed on January 21</a:t>
            </a:r>
            <a:r>
              <a:rPr lang="en-CA" sz="1200" baseline="30000" dirty="0"/>
              <a:t>st</a:t>
            </a:r>
            <a:r>
              <a:rPr lang="en-CA" sz="1200" dirty="0"/>
              <a:t>, 2019 from </a:t>
            </a:r>
            <a:r>
              <a:rPr lang="en-CA" sz="1200" dirty="0">
                <a:hlinkClick r:id="rId2"/>
              </a:rPr>
              <a:t>http://www.cssspnql.com/docs/default-source/centre-de-documentation/toolbox_research_principles_aboriginal_context_eng16C3D3AF4B658E221564CE39.pdf</a:t>
            </a:r>
            <a:r>
              <a:rPr lang="en-CA" sz="1200" dirty="0"/>
              <a:t>. </a:t>
            </a:r>
          </a:p>
          <a:p>
            <a:pPr marL="0" indent="0">
              <a:buNone/>
            </a:pPr>
            <a:r>
              <a:rPr lang="en-CA" sz="1200" dirty="0"/>
              <a:t>Canadian Institutes of Health Research, Natural Sciences and Engineering Research Council of Canada, and Social Sciences and Humanities Research Council of		 Canada (2014). </a:t>
            </a:r>
            <a:r>
              <a:rPr lang="en-CA" sz="1200" dirty="0" err="1"/>
              <a:t>TriCouncil</a:t>
            </a:r>
            <a:r>
              <a:rPr lang="en-CA" sz="1200" dirty="0"/>
              <a:t> Policy Statement: Ethical Conduct for Research Involving Humans. Available from the Government of Canada’s Panel on			 Research Ethics (</a:t>
            </a:r>
            <a:r>
              <a:rPr lang="en-CA" sz="1200" dirty="0">
                <a:hlinkClick r:id="rId3"/>
              </a:rPr>
              <a:t>www.pre.ethics.gc.ca</a:t>
            </a:r>
            <a:r>
              <a:rPr lang="en-CA" sz="1200" dirty="0"/>
              <a:t>).</a:t>
            </a:r>
          </a:p>
          <a:p>
            <a:pPr marL="0" indent="0">
              <a:buNone/>
            </a:pPr>
            <a:r>
              <a:rPr lang="en-CA" sz="1200" dirty="0"/>
              <a:t>Hodge, Paul and John Lester. (2006). Indigenous Research: Whose Priority? Journeys and Possibilities of Cross-Cultural Research in Geography. </a:t>
            </a:r>
            <a:r>
              <a:rPr lang="en-CA" sz="1200" i="1" dirty="0"/>
              <a:t>Geographical		 Research. </a:t>
            </a:r>
            <a:r>
              <a:rPr lang="en-CA" sz="1200" dirty="0"/>
              <a:t>44(1), 41-51.</a:t>
            </a:r>
          </a:p>
          <a:p>
            <a:pPr marL="0" indent="0">
              <a:buNone/>
            </a:pPr>
            <a:r>
              <a:rPr lang="en-CA" sz="1200" dirty="0"/>
              <a:t>Morton Ninomiya, M. E., &amp; Pollock, N. J. (2017). Reconciling community-based indigenous research and academic practices: Knowing principles is not always		 enough. Social Science &amp; Medicine, 172, 28-36. </a:t>
            </a:r>
          </a:p>
          <a:p>
            <a:pPr marL="0" indent="0">
              <a:buNone/>
            </a:pPr>
            <a:r>
              <a:rPr lang="en-CA" sz="1200" dirty="0"/>
              <a:t>Peltier, Cindy. (2018). An Application of Two-Eyed Seeing: Indigenous Research Methods with	 Participatory Action Research. </a:t>
            </a:r>
            <a:r>
              <a:rPr lang="en-CA" sz="1200" i="1" dirty="0"/>
              <a:t>The International Journal of			 Qualitative Research Methods. 17,1-12.</a:t>
            </a:r>
          </a:p>
          <a:p>
            <a:pPr marL="0" indent="0">
              <a:buNone/>
            </a:pPr>
            <a:r>
              <a:rPr lang="en-CA" sz="1200" dirty="0"/>
              <a:t>Singh, M., &amp; Major, J. (2017). Conducting indigenous research in western knowledge spaces: Aligning theory and methodology. The Australian Educational			 Researcher, 44(1), 5-19.  </a:t>
            </a:r>
          </a:p>
        </p:txBody>
      </p:sp>
    </p:spTree>
    <p:extLst>
      <p:ext uri="{BB962C8B-B14F-4D97-AF65-F5344CB8AC3E}">
        <p14:creationId xmlns:p14="http://schemas.microsoft.com/office/powerpoint/2010/main" val="394513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585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Community-Based Research Partnerships with Indigenous Communities:</vt:lpstr>
      <vt:lpstr>OCAP: Guiding Principles of Practice</vt:lpstr>
      <vt:lpstr>How should the group be identified?</vt:lpstr>
      <vt:lpstr>Consult Proper Resources &amp; Guidelines</vt:lpstr>
      <vt:lpstr>Considerations for Recruiting Participants &amp; Negotiating Roles</vt:lpstr>
      <vt:lpstr>Engaging Members of the Community</vt:lpstr>
      <vt:lpstr>Considerations for Proper Research Conduct in the Canadian Context</vt:lpstr>
      <vt:lpstr>Two-Eyed Seeing (Peltier, 2018)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Research Partnerships with Indigenous Communities:</dc:title>
  <dc:creator>Holly Brown</dc:creator>
  <cp:lastModifiedBy>Joni Hesselgrave</cp:lastModifiedBy>
  <cp:revision>15</cp:revision>
  <dcterms:created xsi:type="dcterms:W3CDTF">2019-01-24T04:11:07Z</dcterms:created>
  <dcterms:modified xsi:type="dcterms:W3CDTF">2019-02-11T22:09:52Z</dcterms:modified>
</cp:coreProperties>
</file>