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2.png"/><Relationship Id="rId5" Type="http://schemas.openxmlformats.org/officeDocument/2006/relationships/image" Target="../media/image37.jpeg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3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6C41-58A4-7938-F212-54242E94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775200"/>
            <a:ext cx="8915399" cy="823448"/>
          </a:xfrm>
        </p:spPr>
        <p:txBody>
          <a:bodyPr>
            <a:normAutofit/>
          </a:bodyPr>
          <a:lstStyle/>
          <a:p>
            <a:r>
              <a:rPr lang="en-US" sz="4400"/>
              <a:t>Le Jour du Souvenir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F1D80-9FAE-87D6-E479-7D4F7172D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598647"/>
            <a:ext cx="8915399" cy="522754"/>
          </a:xfrm>
        </p:spPr>
        <p:txBody>
          <a:bodyPr>
            <a:normAutofit/>
          </a:bodyPr>
          <a:lstStyle/>
          <a:p>
            <a:r>
              <a:rPr lang="en-US" err="1"/>
              <a:t>Vocabulaire</a:t>
            </a:r>
            <a:endParaRPr lang="en-US"/>
          </a:p>
        </p:txBody>
      </p:sp>
      <p:pic>
        <p:nvPicPr>
          <p:cNvPr id="1026" name="Picture 2" descr="Canada Remembers: National Remembrance Day ceremony underway in Ottawa -  National | Globalnews.ca">
            <a:extLst>
              <a:ext uri="{FF2B5EF4-FFF2-40B4-BE49-F238E27FC236}">
                <a16:creationId xmlns:a16="http://schemas.microsoft.com/office/drawing/2014/main" id="{03EC9C2F-322B-D983-C1F3-ECECEC868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3210"/>
          <a:stretch/>
        </p:blipFill>
        <p:spPr bwMode="auto">
          <a:xfrm>
            <a:off x="2589212" y="634963"/>
            <a:ext cx="8915400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B9A3ABD-11D4-53D0-BEC1-F94D61633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4"/>
    </mc:Choice>
    <mc:Fallback>
      <p:transition spd="slow" advTm="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freedom</a:t>
            </a:r>
          </a:p>
        </p:txBody>
      </p:sp>
      <p:pic>
        <p:nvPicPr>
          <p:cNvPr id="6" name="Content Placeholder 5" descr="Text, chat or text message&#10;&#10;Description automatically generated">
            <a:extLst>
              <a:ext uri="{FF2B5EF4-FFF2-40B4-BE49-F238E27FC236}">
                <a16:creationId xmlns:a16="http://schemas.microsoft.com/office/drawing/2014/main" id="{F3A43156-556D-A08D-A4EA-9146945D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6" t="4951" r="6684" b="75918"/>
          <a:stretch/>
        </p:blipFill>
        <p:spPr>
          <a:xfrm>
            <a:off x="6091916" y="2518580"/>
            <a:ext cx="5451627" cy="1500799"/>
          </a:xfrm>
          <a:prstGeom prst="rect">
            <a:avLst/>
          </a:prstGeom>
        </p:spPr>
      </p:pic>
      <p:pic>
        <p:nvPicPr>
          <p:cNvPr id="9220" name="Picture 4" descr="Canada's Charter of Rights and Freedoms was always meant to be  revolutionary | Reformed Perspective">
            <a:extLst>
              <a:ext uri="{FF2B5EF4-FFF2-40B4-BE49-F238E27FC236}">
                <a16:creationId xmlns:a16="http://schemas.microsoft.com/office/drawing/2014/main" id="{05E67791-CC33-6FCA-6AAC-EA6CF457B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2198516"/>
            <a:ext cx="3849487" cy="21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F08B8D3-FFC6-1A06-63FF-2020406E8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2"/>
    </mc:Choice>
    <mc:Fallback>
      <p:transition spd="slow" advTm="7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Canada</a:t>
            </a:r>
          </a:p>
        </p:txBody>
      </p:sp>
      <p:pic>
        <p:nvPicPr>
          <p:cNvPr id="6" name="Content Placeholder 5" descr="Text, chat or text message&#10;&#10;Description automatically generated">
            <a:extLst>
              <a:ext uri="{FF2B5EF4-FFF2-40B4-BE49-F238E27FC236}">
                <a16:creationId xmlns:a16="http://schemas.microsoft.com/office/drawing/2014/main" id="{F3A43156-556D-A08D-A4EA-9146945D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6" t="26438" r="6684" b="49354"/>
          <a:stretch/>
        </p:blipFill>
        <p:spPr>
          <a:xfrm>
            <a:off x="6091916" y="2319438"/>
            <a:ext cx="5451627" cy="1899083"/>
          </a:xfrm>
          <a:prstGeom prst="rect">
            <a:avLst/>
          </a:prstGeom>
        </p:spPr>
      </p:pic>
      <p:pic>
        <p:nvPicPr>
          <p:cNvPr id="10242" name="Picture 2" descr="Home Page - Startup Canada">
            <a:extLst>
              <a:ext uri="{FF2B5EF4-FFF2-40B4-BE49-F238E27FC236}">
                <a16:creationId xmlns:a16="http://schemas.microsoft.com/office/drawing/2014/main" id="{C8E692D3-2D5F-FC88-603D-0FE87CC92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115239"/>
            <a:ext cx="2900363" cy="23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EA9203B-BB75-A413-091D-F88228A05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4"/>
    </mc:Choice>
    <mc:Fallback>
      <p:transition spd="slow" advTm="6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country</a:t>
            </a:r>
          </a:p>
        </p:txBody>
      </p:sp>
      <p:pic>
        <p:nvPicPr>
          <p:cNvPr id="6" name="Content Placeholder 5" descr="Text, chat or text message&#10;&#10;Description automatically generated">
            <a:extLst>
              <a:ext uri="{FF2B5EF4-FFF2-40B4-BE49-F238E27FC236}">
                <a16:creationId xmlns:a16="http://schemas.microsoft.com/office/drawing/2014/main" id="{F3A43156-556D-A08D-A4EA-9146945D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6" t="50374" r="6684" b="28138"/>
          <a:stretch/>
        </p:blipFill>
        <p:spPr>
          <a:xfrm>
            <a:off x="6091916" y="2426128"/>
            <a:ext cx="5451627" cy="1685703"/>
          </a:xfrm>
          <a:prstGeom prst="rect">
            <a:avLst/>
          </a:prstGeom>
        </p:spPr>
      </p:pic>
      <p:pic>
        <p:nvPicPr>
          <p:cNvPr id="11266" name="Picture 2" descr="How Many Countries Are There In The World? - WorldAtlas">
            <a:extLst>
              <a:ext uri="{FF2B5EF4-FFF2-40B4-BE49-F238E27FC236}">
                <a16:creationId xmlns:a16="http://schemas.microsoft.com/office/drawing/2014/main" id="{166A0395-FA15-22E4-BE8B-8547DA321C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164" y="2168639"/>
            <a:ext cx="3389824" cy="219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440D81F-90D0-BFC2-3F5E-08EF02CC1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8"/>
    </mc:Choice>
    <mc:Fallback>
      <p:transition spd="slow" advTm="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courage</a:t>
            </a:r>
          </a:p>
        </p:txBody>
      </p:sp>
      <p:pic>
        <p:nvPicPr>
          <p:cNvPr id="6" name="Content Placeholder 5" descr="Text, chat or text message&#10;&#10;Description automatically generated">
            <a:extLst>
              <a:ext uri="{FF2B5EF4-FFF2-40B4-BE49-F238E27FC236}">
                <a16:creationId xmlns:a16="http://schemas.microsoft.com/office/drawing/2014/main" id="{F3A43156-556D-A08D-A4EA-9146945D4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6" t="72950" r="6684" b="4475"/>
          <a:stretch/>
        </p:blipFill>
        <p:spPr>
          <a:xfrm>
            <a:off x="6091916" y="2383491"/>
            <a:ext cx="5451627" cy="1770977"/>
          </a:xfrm>
          <a:prstGeom prst="rect">
            <a:avLst/>
          </a:prstGeom>
        </p:spPr>
      </p:pic>
      <p:pic>
        <p:nvPicPr>
          <p:cNvPr id="12290" name="Picture 2" descr="The Worm Revisited: An Examination Of Fear And Courage In Combat">
            <a:extLst>
              <a:ext uri="{FF2B5EF4-FFF2-40B4-BE49-F238E27FC236}">
                <a16:creationId xmlns:a16="http://schemas.microsoft.com/office/drawing/2014/main" id="{686B1A2E-C913-6393-C1B0-7A7D6E571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68" y="1840019"/>
            <a:ext cx="4137448" cy="22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he Star of Courage - Canadian Medals &amp; Awards from Post-WW2 Period">
            <a:extLst>
              <a:ext uri="{FF2B5EF4-FFF2-40B4-BE49-F238E27FC236}">
                <a16:creationId xmlns:a16="http://schemas.microsoft.com/office/drawing/2014/main" id="{78911AFD-4CB3-900F-54A0-11F74EAD1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2" y="4083407"/>
            <a:ext cx="157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3EE9691-1E47-B9F6-A05B-EF59C66C8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2"/>
    </mc:Choice>
    <mc:Fallback>
      <p:transition spd="slow" advTm="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remember</a:t>
            </a:r>
          </a:p>
        </p:txBody>
      </p:sp>
      <p:pic>
        <p:nvPicPr>
          <p:cNvPr id="4" name="Content Placeholder 3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A1E60C-80CE-BE5C-E8FA-B1E1C36C8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" t="3485" r="5764" b="75472"/>
          <a:stretch/>
        </p:blipFill>
        <p:spPr>
          <a:xfrm>
            <a:off x="6091916" y="2432922"/>
            <a:ext cx="5451627" cy="1672115"/>
          </a:xfrm>
          <a:prstGeom prst="rect">
            <a:avLst/>
          </a:prstGeom>
        </p:spPr>
      </p:pic>
      <p:pic>
        <p:nvPicPr>
          <p:cNvPr id="13314" name="Picture 2" descr="Remembrance Day services - CHCH">
            <a:extLst>
              <a:ext uri="{FF2B5EF4-FFF2-40B4-BE49-F238E27FC236}">
                <a16:creationId xmlns:a16="http://schemas.microsoft.com/office/drawing/2014/main" id="{D9148EBD-CE90-4954-651B-5AD8E57F19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24" y="2306400"/>
            <a:ext cx="3739967" cy="21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B668EBA-23C5-E532-463B-43A1D5E143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1"/>
    </mc:Choice>
    <mc:Fallback>
      <p:transition spd="slow" advTm="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veteran</a:t>
            </a:r>
          </a:p>
        </p:txBody>
      </p:sp>
      <p:pic>
        <p:nvPicPr>
          <p:cNvPr id="4" name="Content Placeholder 3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A1E60C-80CE-BE5C-E8FA-B1E1C36C8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" t="26422" r="5764" b="49850"/>
          <a:stretch/>
        </p:blipFill>
        <p:spPr>
          <a:xfrm>
            <a:off x="6091916" y="2326243"/>
            <a:ext cx="5451627" cy="1885473"/>
          </a:xfrm>
          <a:prstGeom prst="rect">
            <a:avLst/>
          </a:prstGeom>
        </p:spPr>
      </p:pic>
      <p:pic>
        <p:nvPicPr>
          <p:cNvPr id="18434" name="Picture 2" descr="Legendary Canadian Veteran Richard Rohmer, 98, On His Unique Bond With  Queen Elizabeth II - Everything Zoomer">
            <a:extLst>
              <a:ext uri="{FF2B5EF4-FFF2-40B4-BE49-F238E27FC236}">
                <a16:creationId xmlns:a16="http://schemas.microsoft.com/office/drawing/2014/main" id="{07CCAEA8-51AD-2603-1114-A77E7F6E88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51" y="2498804"/>
            <a:ext cx="3836923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0FA7542-0CA8-324D-BA77-B9873CE8A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4"/>
    </mc:Choice>
    <mc:Fallback>
      <p:transition spd="slow" advTm="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November</a:t>
            </a:r>
          </a:p>
        </p:txBody>
      </p:sp>
      <p:pic>
        <p:nvPicPr>
          <p:cNvPr id="4" name="Content Placeholder 3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A1E60C-80CE-BE5C-E8FA-B1E1C36C8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" t="50150" r="5764" b="27967"/>
          <a:stretch/>
        </p:blipFill>
        <p:spPr>
          <a:xfrm>
            <a:off x="6091916" y="2399546"/>
            <a:ext cx="5451627" cy="1738866"/>
          </a:xfrm>
          <a:prstGeom prst="rect">
            <a:avLst/>
          </a:prstGeom>
        </p:spPr>
      </p:pic>
      <p:pic>
        <p:nvPicPr>
          <p:cNvPr id="19458" name="Picture 2" descr="Download Free November 2022 Calendar Canada">
            <a:extLst>
              <a:ext uri="{FF2B5EF4-FFF2-40B4-BE49-F238E27FC236}">
                <a16:creationId xmlns:a16="http://schemas.microsoft.com/office/drawing/2014/main" id="{A9ED723A-49AC-8B71-3EF4-E975F26C5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075530"/>
            <a:ext cx="3255963" cy="2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3F631F9-0A9B-8B87-5B45-D75D3A5F1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64"/>
    </mc:Choice>
    <mc:Fallback>
      <p:transition spd="slow" advTm="4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to honour</a:t>
            </a:r>
          </a:p>
        </p:txBody>
      </p:sp>
      <p:pic>
        <p:nvPicPr>
          <p:cNvPr id="4" name="Content Placeholder 3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0A1E60C-80CE-BE5C-E8FA-B1E1C36C8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" t="73879" r="5764" b="4045"/>
          <a:stretch/>
        </p:blipFill>
        <p:spPr>
          <a:xfrm>
            <a:off x="6091916" y="2391879"/>
            <a:ext cx="5451627" cy="1754201"/>
          </a:xfrm>
          <a:prstGeom prst="rect">
            <a:avLst/>
          </a:prstGeom>
        </p:spPr>
      </p:pic>
      <p:pic>
        <p:nvPicPr>
          <p:cNvPr id="20482" name="Picture 2" descr="BlackburnNews.com - Thousands Gather To Honour Military (GALLERY &amp; VIDEO)">
            <a:extLst>
              <a:ext uri="{FF2B5EF4-FFF2-40B4-BE49-F238E27FC236}">
                <a16:creationId xmlns:a16="http://schemas.microsoft.com/office/drawing/2014/main" id="{C8C9DF13-1A00-421C-F02C-8E11AFDD8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3" y="2039130"/>
            <a:ext cx="3473407" cy="23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55730C3-D112-A75C-21EC-CE116B024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2"/>
    </mc:Choice>
    <mc:Fallback>
      <p:transition spd="slow" advTm="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hero</a:t>
            </a:r>
          </a:p>
        </p:txBody>
      </p:sp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BCCB47-205A-1F82-F0AC-A7AC2BA3F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" t="3047" r="6823" b="75918"/>
          <a:stretch/>
        </p:blipFill>
        <p:spPr>
          <a:xfrm>
            <a:off x="6091916" y="2443891"/>
            <a:ext cx="5451627" cy="1650177"/>
          </a:xfrm>
          <a:prstGeom prst="rect">
            <a:avLst/>
          </a:prstGeom>
        </p:spPr>
      </p:pic>
      <p:pic>
        <p:nvPicPr>
          <p:cNvPr id="21506" name="Picture 2" descr="10 Badass Canadian War Heroes - Listverse">
            <a:extLst>
              <a:ext uri="{FF2B5EF4-FFF2-40B4-BE49-F238E27FC236}">
                <a16:creationId xmlns:a16="http://schemas.microsoft.com/office/drawing/2014/main" id="{1D24CE68-AFBA-1753-2324-6A9E18D0E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0" y="2228643"/>
            <a:ext cx="3552140" cy="213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6320C42-AC36-DA27-3F73-7A29B117B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2"/>
    </mc:Choice>
    <mc:Fallback>
      <p:transition spd="slow" advTm="6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quiet</a:t>
            </a:r>
          </a:p>
        </p:txBody>
      </p:sp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BCCB47-205A-1F82-F0AC-A7AC2BA3F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" t="26933" r="6823" b="49081"/>
          <a:stretch/>
        </p:blipFill>
        <p:spPr>
          <a:xfrm>
            <a:off x="6091916" y="2328140"/>
            <a:ext cx="5451627" cy="1881679"/>
          </a:xfrm>
          <a:prstGeom prst="rect">
            <a:avLst/>
          </a:prstGeom>
        </p:spPr>
      </p:pic>
      <p:pic>
        <p:nvPicPr>
          <p:cNvPr id="22530" name="Picture 2" descr="Extroverted? Here Are Tips on How to Be Quiet and Reflective | Psychology  Today Canada">
            <a:extLst>
              <a:ext uri="{FF2B5EF4-FFF2-40B4-BE49-F238E27FC236}">
                <a16:creationId xmlns:a16="http://schemas.microsoft.com/office/drawing/2014/main" id="{3FDBEAF3-05DC-FE17-6320-CF02898B2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40" y="2032785"/>
            <a:ext cx="3386497" cy="21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ED7E0CF-46DA-5A4E-7D0A-F8F7B72EE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8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0"/>
    </mc:Choice>
    <mc:Fallback>
      <p:transition spd="slow" advTm="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veterans</a:t>
            </a:r>
          </a:p>
        </p:txBody>
      </p:sp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:a16="http://schemas.microsoft.com/office/drawing/2014/main" id="{B7B0AB50-E806-A304-FCE7-E4F45583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6" t="3946" r="4777" b="73834"/>
          <a:stretch/>
        </p:blipFill>
        <p:spPr>
          <a:xfrm>
            <a:off x="6091916" y="2392305"/>
            <a:ext cx="5451627" cy="1753349"/>
          </a:xfrm>
          <a:prstGeom prst="rect">
            <a:avLst/>
          </a:prstGeom>
        </p:spPr>
      </p:pic>
      <p:pic>
        <p:nvPicPr>
          <p:cNvPr id="1026" name="Picture 2" descr="Canadian World War II veterans in the Netherlands">
            <a:extLst>
              <a:ext uri="{FF2B5EF4-FFF2-40B4-BE49-F238E27FC236}">
                <a16:creationId xmlns:a16="http://schemas.microsoft.com/office/drawing/2014/main" id="{2A2F7A0E-38D8-D3C2-0593-60EBEF280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104040"/>
            <a:ext cx="4140200" cy="232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F119124-A2E7-B2C2-B3FA-8BCC9F879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4"/>
    </mc:Choice>
    <mc:Fallback>
      <p:transition spd="slow" advTm="7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beaten down</a:t>
            </a:r>
          </a:p>
        </p:txBody>
      </p:sp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BCCB47-205A-1F82-F0AC-A7AC2BA3F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" t="50919" r="6823" b="26506"/>
          <a:stretch/>
        </p:blipFill>
        <p:spPr>
          <a:xfrm>
            <a:off x="6091916" y="2383485"/>
            <a:ext cx="5451627" cy="1770988"/>
          </a:xfrm>
          <a:prstGeom prst="rect">
            <a:avLst/>
          </a:prstGeom>
        </p:spPr>
      </p:pic>
      <p:pic>
        <p:nvPicPr>
          <p:cNvPr id="23554" name="Picture 2" descr="Due to which country is there a danger of a world war in the future? - Quora">
            <a:extLst>
              <a:ext uri="{FF2B5EF4-FFF2-40B4-BE49-F238E27FC236}">
                <a16:creationId xmlns:a16="http://schemas.microsoft.com/office/drawing/2014/main" id="{5B11A91D-091A-449E-8FD9-295E4E965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94" y="2281460"/>
            <a:ext cx="3312319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CF3F517-19BA-FF1A-498D-266AE4575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5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3"/>
    </mc:Choice>
    <mc:Fallback>
      <p:transition spd="slow" advTm="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military</a:t>
            </a:r>
          </a:p>
        </p:txBody>
      </p:sp>
      <p:pic>
        <p:nvPicPr>
          <p:cNvPr id="5" name="Content Placeholder 4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BCCB47-205A-1F82-F0AC-A7AC2BA3F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" t="73766" r="6823" b="2842"/>
          <a:stretch/>
        </p:blipFill>
        <p:spPr>
          <a:xfrm>
            <a:off x="6091916" y="2351438"/>
            <a:ext cx="5451627" cy="1835082"/>
          </a:xfrm>
          <a:prstGeom prst="rect">
            <a:avLst/>
          </a:prstGeom>
        </p:spPr>
      </p:pic>
      <p:pic>
        <p:nvPicPr>
          <p:cNvPr id="24578" name="Picture 2" descr="Canada's military footprint in Africa is an extension of US imperialism –  Canadian Dimension">
            <a:extLst>
              <a:ext uri="{FF2B5EF4-FFF2-40B4-BE49-F238E27FC236}">
                <a16:creationId xmlns:a16="http://schemas.microsoft.com/office/drawing/2014/main" id="{C87BFC94-C1A4-0432-4630-323DB3D1A5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0" y="2079976"/>
            <a:ext cx="3386063" cy="22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AF0C2E-620B-E217-70CF-3816FCF67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5"/>
    </mc:Choice>
    <mc:Fallback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crown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F823B0-6288-1697-3306-FFEDBEBD6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t="3484" r="3882" b="75473"/>
          <a:stretch/>
        </p:blipFill>
        <p:spPr>
          <a:xfrm>
            <a:off x="6091916" y="2447993"/>
            <a:ext cx="5451627" cy="1641972"/>
          </a:xfrm>
          <a:prstGeom prst="rect">
            <a:avLst/>
          </a:prstGeom>
        </p:spPr>
      </p:pic>
      <p:pic>
        <p:nvPicPr>
          <p:cNvPr id="17410" name="Picture 2" descr="2,936 British Crown Illustrations &amp; Clip Art - iStock">
            <a:extLst>
              <a:ext uri="{FF2B5EF4-FFF2-40B4-BE49-F238E27FC236}">
                <a16:creationId xmlns:a16="http://schemas.microsoft.com/office/drawing/2014/main" id="{EE389F32-78F4-9AC6-FBC1-203B2E5AB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2168525"/>
            <a:ext cx="2293938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2064846-59FF-3731-8D47-32C28DBD2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4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1"/>
    </mc:Choice>
    <mc:Fallback>
      <p:transition spd="slow" advTm="5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cenotaph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F823B0-6288-1697-3306-FFEDBEBD6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t="26422" r="3882" b="49850"/>
          <a:stretch/>
        </p:blipFill>
        <p:spPr>
          <a:xfrm>
            <a:off x="6091916" y="2343237"/>
            <a:ext cx="5451627" cy="1851484"/>
          </a:xfrm>
          <a:prstGeom prst="rect">
            <a:avLst/>
          </a:prstGeom>
        </p:spPr>
      </p:pic>
      <p:pic>
        <p:nvPicPr>
          <p:cNvPr id="16386" name="Picture 2" descr="Cenotaph - Quesnel, BC - Canadian Legion Memorials Cairns and Cenotaphs on  Waymarking.com">
            <a:extLst>
              <a:ext uri="{FF2B5EF4-FFF2-40B4-BE49-F238E27FC236}">
                <a16:creationId xmlns:a16="http://schemas.microsoft.com/office/drawing/2014/main" id="{1E5CD0AA-B415-19EE-C464-2DA65A87E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70" y="1733327"/>
            <a:ext cx="2309430" cy="30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15B6383-6864-9A36-4007-6F1FABD80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1"/>
    </mc:Choice>
    <mc:Fallback>
      <p:transition spd="slow" advTm="7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fights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F823B0-6288-1697-3306-FFEDBEBD6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t="50151" r="3882" b="26913"/>
          <a:stretch/>
        </p:blipFill>
        <p:spPr>
          <a:xfrm>
            <a:off x="6091916" y="2374139"/>
            <a:ext cx="5451627" cy="1789681"/>
          </a:xfrm>
          <a:prstGeom prst="rect">
            <a:avLst/>
          </a:prstGeom>
        </p:spPr>
      </p:pic>
      <p:pic>
        <p:nvPicPr>
          <p:cNvPr id="25602" name="Picture 2" descr="How a Regional Conflict Escalated Into World War I - HISTORY">
            <a:extLst>
              <a:ext uri="{FF2B5EF4-FFF2-40B4-BE49-F238E27FC236}">
                <a16:creationId xmlns:a16="http://schemas.microsoft.com/office/drawing/2014/main" id="{32F494F6-087D-93DF-5CF8-0EC15D1490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92" y="2237007"/>
            <a:ext cx="3685612" cy="20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C2D46F-97A9-9ED2-E97D-DE35DF0F33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9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00"/>
    </mc:Choice>
    <mc:Fallback>
      <p:transition spd="slow" advTm="6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commemorate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4F823B0-6288-1697-3306-FFEDBEBD60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7" t="73879" r="3882" b="4045"/>
          <a:stretch/>
        </p:blipFill>
        <p:spPr>
          <a:xfrm>
            <a:off x="6091916" y="2407690"/>
            <a:ext cx="5451627" cy="1722579"/>
          </a:xfrm>
          <a:prstGeom prst="rect">
            <a:avLst/>
          </a:prstGeom>
        </p:spPr>
      </p:pic>
      <p:pic>
        <p:nvPicPr>
          <p:cNvPr id="26626" name="Picture 2" descr="Remembrance Day In Canada Is Different With Fewer People Commemorating &amp;  Wearing Poppies - Narcity">
            <a:extLst>
              <a:ext uri="{FF2B5EF4-FFF2-40B4-BE49-F238E27FC236}">
                <a16:creationId xmlns:a16="http://schemas.microsoft.com/office/drawing/2014/main" id="{4F511156-F45A-B91B-7663-A95252EB97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47" y="2201017"/>
            <a:ext cx="3836491" cy="21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EA28D62-8C04-A51B-7FD4-A2825923F8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3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8"/>
    </mc:Choice>
    <mc:Fallback>
      <p:transition spd="slow" advTm="6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Remembrance day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C73708-5D9A-13B5-7BED-AAEBF234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2682" r="6076" b="75991"/>
          <a:stretch/>
        </p:blipFill>
        <p:spPr>
          <a:xfrm>
            <a:off x="6091916" y="2441383"/>
            <a:ext cx="5451627" cy="1655193"/>
          </a:xfrm>
          <a:prstGeom prst="rect">
            <a:avLst/>
          </a:prstGeom>
        </p:spPr>
      </p:pic>
      <p:pic>
        <p:nvPicPr>
          <p:cNvPr id="14338" name="Picture 2" descr="How will Remembrance Day rules affect your Manitoba business? | CFIB">
            <a:extLst>
              <a:ext uri="{FF2B5EF4-FFF2-40B4-BE49-F238E27FC236}">
                <a16:creationId xmlns:a16="http://schemas.microsoft.com/office/drawing/2014/main" id="{59C73FDC-3574-92C0-78FB-2B0426DCE4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57" y="2223133"/>
            <a:ext cx="5185037" cy="20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E0A934F-8014-64AE-BABC-FC6AA368C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9"/>
    </mc:Choice>
    <mc:Fallback>
      <p:transition spd="slow" advTm="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First World War (1914-1918)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C73708-5D9A-13B5-7BED-AAEBF234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26096" r="6076" b="50490"/>
          <a:stretch/>
        </p:blipFill>
        <p:spPr>
          <a:xfrm>
            <a:off x="6091916" y="2360396"/>
            <a:ext cx="5451627" cy="1817166"/>
          </a:xfrm>
          <a:prstGeom prst="rect">
            <a:avLst/>
          </a:prstGeom>
        </p:spPr>
      </p:pic>
      <p:pic>
        <p:nvPicPr>
          <p:cNvPr id="1026" name="Picture 2" descr="World War I Begins - Division of Historical and Cultural Affairs - State of  Delaware">
            <a:extLst>
              <a:ext uri="{FF2B5EF4-FFF2-40B4-BE49-F238E27FC236}">
                <a16:creationId xmlns:a16="http://schemas.microsoft.com/office/drawing/2014/main" id="{D5982678-D71F-E824-F157-63AC72DA7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133600"/>
            <a:ext cx="377825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2405BC7-87A7-CBD8-C4BA-06407F57C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7"/>
    </mc:Choice>
    <mc:Fallback>
      <p:transition spd="slow" advTm="12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Second World War (1939-1945)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C73708-5D9A-13B5-7BED-AAEBF234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50327" r="6076" b="27348"/>
          <a:stretch/>
        </p:blipFill>
        <p:spPr>
          <a:xfrm>
            <a:off x="6091916" y="2402656"/>
            <a:ext cx="5451627" cy="1732647"/>
          </a:xfrm>
          <a:prstGeom prst="rect">
            <a:avLst/>
          </a:prstGeom>
        </p:spPr>
      </p:pic>
      <p:pic>
        <p:nvPicPr>
          <p:cNvPr id="2050" name="Picture 2" descr="Who Were The Allies And Axis Powers In Ww2">
            <a:extLst>
              <a:ext uri="{FF2B5EF4-FFF2-40B4-BE49-F238E27FC236}">
                <a16:creationId xmlns:a16="http://schemas.microsoft.com/office/drawing/2014/main" id="{AF77CC72-3AC2-5C7B-AF3A-10058576A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07010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CC034AD-6EEB-F3B1-C105-6776CB53C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34"/>
    </mc:Choice>
    <mc:Fallback>
      <p:transition spd="slow" advTm="14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honourable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C73708-5D9A-13B5-7BED-AAEBF234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73741" r="6076" b="3662"/>
          <a:stretch/>
        </p:blipFill>
        <p:spPr>
          <a:xfrm>
            <a:off x="6091916" y="2392100"/>
            <a:ext cx="5451627" cy="1753758"/>
          </a:xfrm>
          <a:prstGeom prst="rect">
            <a:avLst/>
          </a:prstGeom>
        </p:spPr>
      </p:pic>
      <p:pic>
        <p:nvPicPr>
          <p:cNvPr id="3074" name="Picture 2" descr="WWI CANADA FOR HONOURABLE SERVICE PIN 5338 - Caron Bros. Montreal | eBay">
            <a:extLst>
              <a:ext uri="{FF2B5EF4-FFF2-40B4-BE49-F238E27FC236}">
                <a16:creationId xmlns:a16="http://schemas.microsoft.com/office/drawing/2014/main" id="{3E84E800-6B25-ADC0-701A-D63634DF1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60" y="1961955"/>
            <a:ext cx="2911475" cy="31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4BFFF30-591E-8775-5F7D-B09AFCFF9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4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2"/>
    </mc:Choice>
    <mc:Fallback>
      <p:transition spd="slow" advTm="6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sacrifices</a:t>
            </a:r>
          </a:p>
        </p:txBody>
      </p:sp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:a16="http://schemas.microsoft.com/office/drawing/2014/main" id="{B7B0AB50-E806-A304-FCE7-E4F45583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" t="26438" r="4546" b="49354"/>
          <a:stretch/>
        </p:blipFill>
        <p:spPr>
          <a:xfrm>
            <a:off x="6091916" y="2321088"/>
            <a:ext cx="5451627" cy="1895782"/>
          </a:xfrm>
          <a:prstGeom prst="rect">
            <a:avLst/>
          </a:prstGeom>
        </p:spPr>
      </p:pic>
      <p:pic>
        <p:nvPicPr>
          <p:cNvPr id="2054" name="Picture 6" descr="Remembrance Day | Detail - Canadian College Italy">
            <a:extLst>
              <a:ext uri="{FF2B5EF4-FFF2-40B4-BE49-F238E27FC236}">
                <a16:creationId xmlns:a16="http://schemas.microsoft.com/office/drawing/2014/main" id="{B773B684-EFE2-95AB-58E2-E8CF2C7F1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7" y="2301662"/>
            <a:ext cx="3119145" cy="20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D23026E-DD83-ACFE-0B70-73C25608D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4"/>
    </mc:Choice>
    <mc:Fallback>
      <p:transition spd="slow" advTm="6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citizen</a:t>
            </a:r>
          </a:p>
        </p:txBody>
      </p:sp>
      <p:pic>
        <p:nvPicPr>
          <p:cNvPr id="4" name="Content Placeholder 3" descr="Text, chat or text message&#10;&#10;Description automatically generated">
            <a:extLst>
              <a:ext uri="{FF2B5EF4-FFF2-40B4-BE49-F238E27FC236}">
                <a16:creationId xmlns:a16="http://schemas.microsoft.com/office/drawing/2014/main" id="{D92910E9-5630-03FC-6113-8D1C1115B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8" t="3675" r="4621" b="76891"/>
          <a:stretch/>
        </p:blipFill>
        <p:spPr>
          <a:xfrm>
            <a:off x="6091916" y="2519021"/>
            <a:ext cx="5451627" cy="1499917"/>
          </a:xfrm>
          <a:prstGeom prst="rect">
            <a:avLst/>
          </a:prstGeom>
        </p:spPr>
      </p:pic>
      <p:pic>
        <p:nvPicPr>
          <p:cNvPr id="4098" name="Picture 2" descr="Canadians Must Take Oath to Become a Citizen - VisaPlace">
            <a:extLst>
              <a:ext uri="{FF2B5EF4-FFF2-40B4-BE49-F238E27FC236}">
                <a16:creationId xmlns:a16="http://schemas.microsoft.com/office/drawing/2014/main" id="{08B4209C-2F9E-2D22-8415-A767B5C68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04" y="2231454"/>
            <a:ext cx="3208533" cy="24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BA09EA2-3C36-F79B-665E-68D55C6F9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3"/>
    </mc:Choice>
    <mc:Fallback>
      <p:transition spd="slow" advTm="5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pride</a:t>
            </a:r>
          </a:p>
        </p:txBody>
      </p:sp>
      <p:pic>
        <p:nvPicPr>
          <p:cNvPr id="4" name="Content Placeholder 3" descr="Text, chat or text message&#10;&#10;Description automatically generated">
            <a:extLst>
              <a:ext uri="{FF2B5EF4-FFF2-40B4-BE49-F238E27FC236}">
                <a16:creationId xmlns:a16="http://schemas.microsoft.com/office/drawing/2014/main" id="{D92910E9-5630-03FC-6113-8D1C1115B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8" t="25767" r="4621" b="50916"/>
          <a:stretch/>
        </p:blipFill>
        <p:spPr>
          <a:xfrm>
            <a:off x="6091916" y="2369174"/>
            <a:ext cx="5451627" cy="1799610"/>
          </a:xfrm>
          <a:prstGeom prst="rect">
            <a:avLst/>
          </a:prstGeom>
        </p:spPr>
      </p:pic>
      <p:pic>
        <p:nvPicPr>
          <p:cNvPr id="5122" name="Picture 2" descr="Canadian Pride | distractions and procrastinations">
            <a:extLst>
              <a:ext uri="{FF2B5EF4-FFF2-40B4-BE49-F238E27FC236}">
                <a16:creationId xmlns:a16="http://schemas.microsoft.com/office/drawing/2014/main" id="{1F4F3E29-1152-4257-7ED7-F12B38B24B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35" y="1854516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18EB3BB-EE8B-0514-15EA-DF776A5E3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6"/>
    </mc:Choice>
    <mc:Fallback>
      <p:transition spd="slow" advTm="7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memorial monument</a:t>
            </a:r>
          </a:p>
        </p:txBody>
      </p:sp>
      <p:pic>
        <p:nvPicPr>
          <p:cNvPr id="4" name="Content Placeholder 3" descr="Text, chat or text message&#10;&#10;Description automatically generated">
            <a:extLst>
              <a:ext uri="{FF2B5EF4-FFF2-40B4-BE49-F238E27FC236}">
                <a16:creationId xmlns:a16="http://schemas.microsoft.com/office/drawing/2014/main" id="{D92910E9-5630-03FC-6113-8D1C1115B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8" t="49925" r="4621" b="27371"/>
          <a:stretch/>
        </p:blipFill>
        <p:spPr>
          <a:xfrm>
            <a:off x="6091916" y="2392831"/>
            <a:ext cx="5451627" cy="1752296"/>
          </a:xfrm>
          <a:prstGeom prst="rect">
            <a:avLst/>
          </a:prstGeom>
        </p:spPr>
      </p:pic>
      <p:pic>
        <p:nvPicPr>
          <p:cNvPr id="15362" name="Picture 2" descr="Vimy Memorial, 1921–36 | Art Canada Institute">
            <a:extLst>
              <a:ext uri="{FF2B5EF4-FFF2-40B4-BE49-F238E27FC236}">
                <a16:creationId xmlns:a16="http://schemas.microsoft.com/office/drawing/2014/main" id="{865948D6-F10F-97C9-485A-32E6D47D3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01" y="2243138"/>
            <a:ext cx="3277358" cy="21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536A088-E899-939E-F2D5-876CDC9DD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3"/>
    </mc:Choice>
    <mc:Fallback>
      <p:transition spd="slow" advTm="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two minutes of silence</a:t>
            </a:r>
          </a:p>
        </p:txBody>
      </p:sp>
      <p:pic>
        <p:nvPicPr>
          <p:cNvPr id="4" name="Content Placeholder 3" descr="Text, chat or text message&#10;&#10;Description automatically generated">
            <a:extLst>
              <a:ext uri="{FF2B5EF4-FFF2-40B4-BE49-F238E27FC236}">
                <a16:creationId xmlns:a16="http://schemas.microsoft.com/office/drawing/2014/main" id="{D92910E9-5630-03FC-6113-8D1C1115BC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8" t="73750" r="4621" b="2424"/>
          <a:stretch/>
        </p:blipFill>
        <p:spPr>
          <a:xfrm>
            <a:off x="6091916" y="2349533"/>
            <a:ext cx="5451627" cy="1838893"/>
          </a:xfrm>
          <a:prstGeom prst="rect">
            <a:avLst/>
          </a:prstGeom>
        </p:spPr>
      </p:pic>
      <p:pic>
        <p:nvPicPr>
          <p:cNvPr id="6146" name="Picture 2" descr="Remembrance Day marked with 2 minutes of silence | CBC News">
            <a:extLst>
              <a:ext uri="{FF2B5EF4-FFF2-40B4-BE49-F238E27FC236}">
                <a16:creationId xmlns:a16="http://schemas.microsoft.com/office/drawing/2014/main" id="{6FF9D9B6-9A78-216F-C928-592115642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89" y="1905000"/>
            <a:ext cx="3204818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 minutes of silence, Organizations - Canada - Pin - 4812">
            <a:extLst>
              <a:ext uri="{FF2B5EF4-FFF2-40B4-BE49-F238E27FC236}">
                <a16:creationId xmlns:a16="http://schemas.microsoft.com/office/drawing/2014/main" id="{F3F56040-8224-376E-16C5-D60D56DB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73" y="4382019"/>
            <a:ext cx="2479450" cy="18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14C13D-9482-4324-538F-A6306EEEBA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3"/>
    </mc:Choice>
    <mc:Fallback>
      <p:transition spd="slow" advTm="6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ceremony</a:t>
            </a:r>
          </a:p>
        </p:txBody>
      </p:sp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:a16="http://schemas.microsoft.com/office/drawing/2014/main" id="{B7B0AB50-E806-A304-FCE7-E4F45583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9" t="50919" r="5232" b="28972"/>
          <a:stretch/>
        </p:blipFill>
        <p:spPr>
          <a:xfrm>
            <a:off x="6091916" y="2472003"/>
            <a:ext cx="5451627" cy="1593952"/>
          </a:xfrm>
          <a:prstGeom prst="rect">
            <a:avLst/>
          </a:prstGeom>
        </p:spPr>
      </p:pic>
      <p:pic>
        <p:nvPicPr>
          <p:cNvPr id="3074" name="Picture 2" descr="Nov. 11: McGill to host Remembrance Day ceremony - McGill Reporter">
            <a:extLst>
              <a:ext uri="{FF2B5EF4-FFF2-40B4-BE49-F238E27FC236}">
                <a16:creationId xmlns:a16="http://schemas.microsoft.com/office/drawing/2014/main" id="{4002D91B-006E-5E0B-E6B6-DAF1C6F12E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63" y="2232169"/>
            <a:ext cx="3244979" cy="21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752A8D4-808E-2848-7C74-50064E21F9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2"/>
    </mc:Choice>
    <mc:Fallback>
      <p:transition spd="slow" advTm="6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422C-62A6-99D2-C30B-9099BE32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flag</a:t>
            </a:r>
          </a:p>
        </p:txBody>
      </p:sp>
      <p:pic>
        <p:nvPicPr>
          <p:cNvPr id="5" name="Picture 4" descr="Text, chat or text message&#10;&#10;Description automatically generated">
            <a:extLst>
              <a:ext uri="{FF2B5EF4-FFF2-40B4-BE49-F238E27FC236}">
                <a16:creationId xmlns:a16="http://schemas.microsoft.com/office/drawing/2014/main" id="{B7B0AB50-E806-A304-FCE7-E4F455839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1" t="72950" r="5622" b="3658"/>
          <a:stretch/>
        </p:blipFill>
        <p:spPr>
          <a:xfrm>
            <a:off x="6091916" y="2334827"/>
            <a:ext cx="5451627" cy="1868304"/>
          </a:xfrm>
          <a:prstGeom prst="rect">
            <a:avLst/>
          </a:prstGeom>
        </p:spPr>
      </p:pic>
      <p:pic>
        <p:nvPicPr>
          <p:cNvPr id="4098" name="Picture 2" descr="Sewn Nylon Canadian Flag">
            <a:extLst>
              <a:ext uri="{FF2B5EF4-FFF2-40B4-BE49-F238E27FC236}">
                <a16:creationId xmlns:a16="http://schemas.microsoft.com/office/drawing/2014/main" id="{36DD05C5-2127-A96B-981D-0045C4CC1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2334827"/>
            <a:ext cx="2347913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F739E36-0F23-4241-E679-6E534AF61C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2"/>
    </mc:Choice>
    <mc:Fallback>
      <p:transition spd="slow" advTm="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456B-9BC6-B591-A251-E01E18F3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poppy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4A36F3-0F72-374B-BCB9-084B1BB3A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1" t="3222" r="3496" b="73142"/>
          <a:stretch/>
        </p:blipFill>
        <p:spPr>
          <a:xfrm>
            <a:off x="6091916" y="2353986"/>
            <a:ext cx="5451627" cy="1829987"/>
          </a:xfrm>
          <a:prstGeom prst="rect">
            <a:avLst/>
          </a:prstGeom>
        </p:spPr>
      </p:pic>
      <p:pic>
        <p:nvPicPr>
          <p:cNvPr id="5124" name="Picture 4" descr="CHAPTER 7a: THE EMPIRE: DOMINION OF CANADA : POPPY | Madame Guérin">
            <a:extLst>
              <a:ext uri="{FF2B5EF4-FFF2-40B4-BE49-F238E27FC236}">
                <a16:creationId xmlns:a16="http://schemas.microsoft.com/office/drawing/2014/main" id="{2BF02178-E870-8791-EDEA-E47AF7DEDE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28" y="2053949"/>
            <a:ext cx="2294685" cy="23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91C2C13-5746-0A6C-1424-C3D6D6311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2"/>
    </mc:Choice>
    <mc:Fallback>
      <p:transition spd="slow" advTm="6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456B-9BC6-B591-A251-E01E18F3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a soldier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353A3A6-C375-DCB4-326F-65AD4FBCC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5" t="26423" r="4212" b="49849"/>
          <a:stretch/>
        </p:blipFill>
        <p:spPr>
          <a:xfrm>
            <a:off x="6091916" y="2339724"/>
            <a:ext cx="5451627" cy="1858511"/>
          </a:xfrm>
          <a:prstGeom prst="rect">
            <a:avLst/>
          </a:prstGeom>
        </p:spPr>
      </p:pic>
      <p:pic>
        <p:nvPicPr>
          <p:cNvPr id="6146" name="Picture 2" descr="Mother of Canadian soldier killed in Afghanistan reflects on daughter's  sacrifice | CTV News">
            <a:extLst>
              <a:ext uri="{FF2B5EF4-FFF2-40B4-BE49-F238E27FC236}">
                <a16:creationId xmlns:a16="http://schemas.microsoft.com/office/drawing/2014/main" id="{59053193-5C96-5B28-EB72-CD5080EE68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29272"/>
          <a:stretch/>
        </p:blipFill>
        <p:spPr bwMode="auto">
          <a:xfrm>
            <a:off x="2771775" y="2068262"/>
            <a:ext cx="1714500" cy="23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C744B40-B588-7287-60AF-85F90932F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7"/>
    </mc:Choice>
    <mc:Fallback>
      <p:transition spd="slow" advTm="6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456B-9BC6-B591-A251-E01E18F3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war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353A3A6-C375-DCB4-326F-65AD4FBCC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6" t="50151" r="3454" b="26437"/>
          <a:stretch/>
        </p:blipFill>
        <p:spPr>
          <a:xfrm>
            <a:off x="6091916" y="2360357"/>
            <a:ext cx="5451627" cy="1817244"/>
          </a:xfrm>
          <a:prstGeom prst="rect">
            <a:avLst/>
          </a:prstGeom>
        </p:spPr>
      </p:pic>
      <p:pic>
        <p:nvPicPr>
          <p:cNvPr id="7170" name="Picture 2" descr="Canadian Military Journal Vol. 15, No. 3">
            <a:extLst>
              <a:ext uri="{FF2B5EF4-FFF2-40B4-BE49-F238E27FC236}">
                <a16:creationId xmlns:a16="http://schemas.microsoft.com/office/drawing/2014/main" id="{E50C9551-6AB4-5650-9E40-A918C5131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69" y="2055240"/>
            <a:ext cx="3527388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211A6BD-7BD5-81C1-44EF-77532BCEA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2"/>
    </mc:Choice>
    <mc:Fallback>
      <p:transition spd="slow" advTm="6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456B-9BC6-B591-A251-E01E18F3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the peace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353A3A6-C375-DCB4-326F-65AD4FBCC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13" t="73140" r="4280" b="4045"/>
          <a:stretch/>
        </p:blipFill>
        <p:spPr>
          <a:xfrm>
            <a:off x="6091916" y="2372760"/>
            <a:ext cx="5451627" cy="1792438"/>
          </a:xfrm>
          <a:prstGeom prst="rect">
            <a:avLst/>
          </a:prstGeom>
        </p:spPr>
      </p:pic>
      <p:pic>
        <p:nvPicPr>
          <p:cNvPr id="8194" name="Picture 2" descr="National Flag of Canada Day. Canadian Flag Shaped Like a Peace Sign Stock  Vector - Illustration of gifting, emblem: 205609066">
            <a:extLst>
              <a:ext uri="{FF2B5EF4-FFF2-40B4-BE49-F238E27FC236}">
                <a16:creationId xmlns:a16="http://schemas.microsoft.com/office/drawing/2014/main" id="{33F6DDAE-7AD5-654B-0F9A-613A28C1D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345441"/>
            <a:ext cx="2067098" cy="20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04F9796-5DAB-7F97-713D-C0D38DDF34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7"/>
    </mc:Choice>
    <mc:Fallback>
      <p:transition spd="slow" advTm="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</TotalTime>
  <Words>72</Words>
  <Application>Microsoft Macintosh PowerPoint</Application>
  <PresentationFormat>Widescreen</PresentationFormat>
  <Paragraphs>34</Paragraphs>
  <Slides>33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Wisp</vt:lpstr>
      <vt:lpstr>Le Jour du Souvenir</vt:lpstr>
      <vt:lpstr>the veterans</vt:lpstr>
      <vt:lpstr>the sacrifices</vt:lpstr>
      <vt:lpstr>a ceremony</vt:lpstr>
      <vt:lpstr>a flag</vt:lpstr>
      <vt:lpstr>a poppy</vt:lpstr>
      <vt:lpstr>a soldier</vt:lpstr>
      <vt:lpstr>the war</vt:lpstr>
      <vt:lpstr>the peace</vt:lpstr>
      <vt:lpstr>freedom</vt:lpstr>
      <vt:lpstr>Canada</vt:lpstr>
      <vt:lpstr>a country</vt:lpstr>
      <vt:lpstr>courage</vt:lpstr>
      <vt:lpstr>remember</vt:lpstr>
      <vt:lpstr>A veteran</vt:lpstr>
      <vt:lpstr>November</vt:lpstr>
      <vt:lpstr>to honour</vt:lpstr>
      <vt:lpstr>a hero</vt:lpstr>
      <vt:lpstr>quiet</vt:lpstr>
      <vt:lpstr>beaten down</vt:lpstr>
      <vt:lpstr>military</vt:lpstr>
      <vt:lpstr>a crown</vt:lpstr>
      <vt:lpstr>a cenotaph</vt:lpstr>
      <vt:lpstr>the fights</vt:lpstr>
      <vt:lpstr>commemorate</vt:lpstr>
      <vt:lpstr>Remembrance day</vt:lpstr>
      <vt:lpstr>The First World War (1914-1918)</vt:lpstr>
      <vt:lpstr>The Second World War (1939-1945)</vt:lpstr>
      <vt:lpstr>honourable</vt:lpstr>
      <vt:lpstr>a citizen</vt:lpstr>
      <vt:lpstr>pride</vt:lpstr>
      <vt:lpstr>a memorial monument</vt:lpstr>
      <vt:lpstr>two minutes of silence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Jour du Souvenir</dc:title>
  <dc:creator>JONI HESSELGRAVE</dc:creator>
  <cp:lastModifiedBy>JONI HESSELGRAVE</cp:lastModifiedBy>
  <cp:revision>11</cp:revision>
  <dcterms:created xsi:type="dcterms:W3CDTF">2022-10-31T05:43:57Z</dcterms:created>
  <dcterms:modified xsi:type="dcterms:W3CDTF">2022-10-31T22:59:31Z</dcterms:modified>
</cp:coreProperties>
</file>