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267" r:id="rId3"/>
    <p:sldId id="257" r:id="rId4"/>
    <p:sldId id="264" r:id="rId5"/>
    <p:sldId id="263" r:id="rId6"/>
    <p:sldId id="265" r:id="rId7"/>
    <p:sldId id="266" r:id="rId8"/>
    <p:sldId id="268" r:id="rId9"/>
    <p:sldId id="269" r:id="rId10"/>
    <p:sldId id="270" r:id="rId11"/>
    <p:sldId id="271" r:id="rId12"/>
    <p:sldId id="272" r:id="rId13"/>
    <p:sldId id="273" r:id="rId14"/>
    <p:sldId id="283" r:id="rId15"/>
    <p:sldId id="274" r:id="rId16"/>
    <p:sldId id="275" r:id="rId17"/>
    <p:sldId id="276" r:id="rId18"/>
    <p:sldId id="284" r:id="rId19"/>
    <p:sldId id="285" r:id="rId20"/>
    <p:sldId id="286" r:id="rId21"/>
    <p:sldId id="287" r:id="rId22"/>
    <p:sldId id="261" r:id="rId23"/>
    <p:sldId id="262" r:id="rId24"/>
    <p:sldId id="281" r:id="rId25"/>
    <p:sldId id="288" r:id="rId26"/>
    <p:sldId id="282" r:id="rId27"/>
    <p:sldId id="289" r:id="rId28"/>
    <p:sldId id="290" r:id="rId29"/>
    <p:sldId id="258" r:id="rId30"/>
    <p:sldId id="259" r:id="rId31"/>
    <p:sldId id="26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8941"/>
  </p:normalViewPr>
  <p:slideViewPr>
    <p:cSldViewPr snapToGrid="0" snapToObjects="1">
      <p:cViewPr varScale="1">
        <p:scale>
          <a:sx n="98" d="100"/>
          <a:sy n="98" d="100"/>
        </p:scale>
        <p:origin x="111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A47E6-FA32-AD43-9A81-CFBE773B3F63}" type="datetimeFigureOut">
              <a:rPr lang="en-US" smtClean="0"/>
              <a:t>3/28/22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589CD-0836-E24E-85AF-2E9930EA4492}" type="slidenum">
              <a:rPr lang="en-US" smtClean="0"/>
              <a:t>‹#›</a:t>
            </a:fld>
            <a:endParaRPr lang="en-US"/>
          </a:p>
        </p:txBody>
      </p:sp>
    </p:spTree>
    <p:extLst>
      <p:ext uri="{BB962C8B-B14F-4D97-AF65-F5344CB8AC3E}">
        <p14:creationId xmlns:p14="http://schemas.microsoft.com/office/powerpoint/2010/main" val="309082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8589CD-0836-E24E-85AF-2E9930EA4492}" type="slidenum">
              <a:rPr lang="en-US" smtClean="0"/>
              <a:t>1</a:t>
            </a:fld>
            <a:endParaRPr lang="en-US"/>
          </a:p>
        </p:txBody>
      </p:sp>
    </p:spTree>
    <p:extLst>
      <p:ext uri="{BB962C8B-B14F-4D97-AF65-F5344CB8AC3E}">
        <p14:creationId xmlns:p14="http://schemas.microsoft.com/office/powerpoint/2010/main" val="427086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8589CD-0836-E24E-85AF-2E9930EA4492}" type="slidenum">
              <a:rPr lang="en-US" smtClean="0"/>
              <a:t>25</a:t>
            </a:fld>
            <a:endParaRPr lang="en-US"/>
          </a:p>
        </p:txBody>
      </p:sp>
    </p:spTree>
    <p:extLst>
      <p:ext uri="{BB962C8B-B14F-4D97-AF65-F5344CB8AC3E}">
        <p14:creationId xmlns:p14="http://schemas.microsoft.com/office/powerpoint/2010/main" val="975554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8589CD-0836-E24E-85AF-2E9930EA4492}" type="slidenum">
              <a:rPr lang="en-US" smtClean="0"/>
              <a:t>26</a:t>
            </a:fld>
            <a:endParaRPr lang="en-US"/>
          </a:p>
        </p:txBody>
      </p:sp>
    </p:spTree>
    <p:extLst>
      <p:ext uri="{BB962C8B-B14F-4D97-AF65-F5344CB8AC3E}">
        <p14:creationId xmlns:p14="http://schemas.microsoft.com/office/powerpoint/2010/main" val="53152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8589CD-0836-E24E-85AF-2E9930EA4492}" type="slidenum">
              <a:rPr lang="en-US" smtClean="0"/>
              <a:t>29</a:t>
            </a:fld>
            <a:endParaRPr lang="en-US"/>
          </a:p>
        </p:txBody>
      </p:sp>
    </p:spTree>
    <p:extLst>
      <p:ext uri="{BB962C8B-B14F-4D97-AF65-F5344CB8AC3E}">
        <p14:creationId xmlns:p14="http://schemas.microsoft.com/office/powerpoint/2010/main" val="259771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8589CD-0836-E24E-85AF-2E9930EA4492}" type="slidenum">
              <a:rPr lang="en-US" smtClean="0"/>
              <a:t>31</a:t>
            </a:fld>
            <a:endParaRPr lang="en-US"/>
          </a:p>
        </p:txBody>
      </p:sp>
    </p:spTree>
    <p:extLst>
      <p:ext uri="{BB962C8B-B14F-4D97-AF65-F5344CB8AC3E}">
        <p14:creationId xmlns:p14="http://schemas.microsoft.com/office/powerpoint/2010/main" val="105556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0"/>
              </a:spcBef>
            </a:pPr>
            <a:r>
              <a:rPr lang="en-US" dirty="0"/>
              <a:t>Suggested Lessons:</a:t>
            </a:r>
          </a:p>
          <a:p>
            <a:pPr lvl="1">
              <a:spcBef>
                <a:spcPts val="400"/>
              </a:spcBef>
            </a:pPr>
            <a:r>
              <a:rPr lang="en-CA" dirty="0"/>
              <a:t>“Stories Can Be Represented in Different Ways” </a:t>
            </a:r>
          </a:p>
          <a:p>
            <a:pPr lvl="2">
              <a:spcBef>
                <a:spcPts val="400"/>
              </a:spcBef>
            </a:pPr>
            <a:r>
              <a:rPr lang="en-CA" dirty="0"/>
              <a:t>Introduce different types of stories (oral, written, visual, digital).</a:t>
            </a:r>
          </a:p>
          <a:p>
            <a:pPr lvl="2">
              <a:spcBef>
                <a:spcPts val="400"/>
              </a:spcBef>
            </a:pPr>
            <a:r>
              <a:rPr lang="en-CA" dirty="0"/>
              <a:t>Discuss different ways of telling stories</a:t>
            </a:r>
          </a:p>
          <a:p>
            <a:pPr lvl="1">
              <a:spcBef>
                <a:spcPts val="400"/>
              </a:spcBef>
            </a:pPr>
            <a:r>
              <a:rPr lang="en-CA" dirty="0"/>
              <a:t>“Essential Elements of Story”</a:t>
            </a:r>
          </a:p>
          <a:p>
            <a:pPr lvl="2">
              <a:spcBef>
                <a:spcPts val="400"/>
              </a:spcBef>
            </a:pPr>
            <a:r>
              <a:rPr lang="en-CA" dirty="0"/>
              <a:t>Read 3 Haida stories including </a:t>
            </a:r>
            <a:r>
              <a:rPr lang="en-CA" i="1" dirty="0"/>
              <a:t>Taan’s Moons.</a:t>
            </a:r>
            <a:endParaRPr lang="en-CA" dirty="0"/>
          </a:p>
          <a:p>
            <a:pPr lvl="2">
              <a:spcBef>
                <a:spcPts val="400"/>
              </a:spcBef>
            </a:pPr>
            <a:r>
              <a:rPr lang="en-CA" dirty="0"/>
              <a:t>Identify theme, character, setting, plot, conflict, and purpose in each of story.</a:t>
            </a:r>
          </a:p>
          <a:p>
            <a:pPr lvl="2">
              <a:spcBef>
                <a:spcPts val="400"/>
              </a:spcBef>
            </a:pPr>
            <a:r>
              <a:rPr lang="en-CA" dirty="0"/>
              <a:t>Pair &amp; share.</a:t>
            </a:r>
          </a:p>
          <a:p>
            <a:pPr lvl="1">
              <a:spcBef>
                <a:spcPts val="400"/>
              </a:spcBef>
            </a:pPr>
            <a:r>
              <a:rPr lang="en-CA" dirty="0"/>
              <a:t>“Stories Connect us to the World”</a:t>
            </a:r>
          </a:p>
          <a:p>
            <a:pPr lvl="2">
              <a:spcBef>
                <a:spcPts val="400"/>
              </a:spcBef>
            </a:pPr>
            <a:r>
              <a:rPr lang="en-CA" dirty="0"/>
              <a:t>Students encouraged to find connection to a variety of stories.</a:t>
            </a:r>
          </a:p>
          <a:p>
            <a:pPr lvl="2">
              <a:spcBef>
                <a:spcPts val="400"/>
              </a:spcBef>
            </a:pPr>
            <a:r>
              <a:rPr lang="en-CA" dirty="0"/>
              <a:t>Focus on People, Place and Land.</a:t>
            </a:r>
          </a:p>
          <a:p>
            <a:pPr lvl="2">
              <a:spcBef>
                <a:spcPts val="400"/>
              </a:spcBef>
            </a:pPr>
            <a:r>
              <a:rPr lang="en-CA" dirty="0"/>
              <a:t>Brainstorm, bring in books to share, and show-and-tell favourite books.</a:t>
            </a:r>
          </a:p>
          <a:p>
            <a:pPr lvl="1">
              <a:spcBef>
                <a:spcPts val="400"/>
              </a:spcBef>
            </a:pPr>
            <a:r>
              <a:rPr lang="en-CA" dirty="0"/>
              <a:t>“Stories Are All Around Us”</a:t>
            </a:r>
          </a:p>
          <a:p>
            <a:pPr lvl="2">
              <a:spcBef>
                <a:spcPts val="400"/>
              </a:spcBef>
            </a:pPr>
            <a:r>
              <a:rPr lang="en-CA" dirty="0"/>
              <a:t>Talk about how stories are all around us and how we can write about our own experiences in the world.</a:t>
            </a:r>
          </a:p>
          <a:p>
            <a:pPr lvl="2">
              <a:spcBef>
                <a:spcPts val="400"/>
              </a:spcBef>
            </a:pPr>
            <a:r>
              <a:rPr lang="en-CA" dirty="0"/>
              <a:t>Front-load students with ideas and let students know that they will be exploring their local environment for ideas that will be used write their own personal story.</a:t>
            </a:r>
          </a:p>
          <a:p>
            <a:pPr lvl="2">
              <a:spcBef>
                <a:spcPts val="400"/>
              </a:spcBef>
            </a:pPr>
            <a:r>
              <a:rPr lang="en-CA" dirty="0"/>
              <a:t>Forage in area surrounding the school.</a:t>
            </a:r>
          </a:p>
          <a:p>
            <a:pPr lvl="2">
              <a:spcBef>
                <a:spcPts val="400"/>
              </a:spcBef>
            </a:pPr>
            <a:r>
              <a:rPr lang="en-CA" dirty="0"/>
              <a:t>Encourage students to find items in their foraging that could help guide their story. </a:t>
            </a:r>
            <a:endParaRPr lang="en-US" dirty="0"/>
          </a:p>
          <a:p>
            <a:pPr lvl="1">
              <a:spcBef>
                <a:spcPts val="400"/>
              </a:spcBef>
            </a:pPr>
            <a:r>
              <a:rPr lang="en-CA" dirty="0"/>
              <a:t>“Creating Visual Stories”</a:t>
            </a:r>
          </a:p>
          <a:p>
            <a:pPr lvl="2">
              <a:spcBef>
                <a:spcPts val="400"/>
              </a:spcBef>
            </a:pPr>
            <a:r>
              <a:rPr lang="en-CA" dirty="0"/>
              <a:t>Collaborate with a friend, ask questions, share stories, and play with items to get ideas for story.</a:t>
            </a:r>
          </a:p>
          <a:p>
            <a:pPr lvl="1">
              <a:spcBef>
                <a:spcPts val="400"/>
              </a:spcBef>
            </a:pPr>
            <a:r>
              <a:rPr lang="en-CA" dirty="0"/>
              <a:t>“Story Writing”</a:t>
            </a:r>
          </a:p>
          <a:p>
            <a:pPr lvl="2">
              <a:spcBef>
                <a:spcPts val="400"/>
              </a:spcBef>
            </a:pPr>
            <a:r>
              <a:rPr lang="en-CA" dirty="0"/>
              <a:t>Write, in words, a story from story map and drawing (i.e., from story planning).</a:t>
            </a:r>
          </a:p>
          <a:p>
            <a:pPr lvl="2">
              <a:spcBef>
                <a:spcPts val="400"/>
              </a:spcBef>
            </a:pPr>
            <a:r>
              <a:rPr lang="en-CA" dirty="0"/>
              <a:t>Adaptations (have teacher/TA scribe or have the student use google read/write). Story map – write/draw ideas that will be incorporated into written story. </a:t>
            </a:r>
            <a:endParaRPr lang="en-US" dirty="0"/>
          </a:p>
          <a:p>
            <a:pPr lvl="1">
              <a:spcBef>
                <a:spcPts val="400"/>
              </a:spcBef>
            </a:pPr>
            <a:r>
              <a:rPr lang="en-CA" dirty="0"/>
              <a:t>“Stories &amp; Storytelling”</a:t>
            </a:r>
          </a:p>
          <a:p>
            <a:pPr lvl="2"/>
            <a:r>
              <a:rPr lang="en-CA" dirty="0"/>
              <a:t>Orally, share stories to class. </a:t>
            </a:r>
          </a:p>
          <a:p>
            <a:pPr lvl="2"/>
            <a:r>
              <a:rPr lang="en-CA" dirty="0"/>
              <a:t>Adaptations (Pre-record or tell teacher privately).</a:t>
            </a:r>
            <a:endParaRPr lang="en-US" dirty="0"/>
          </a:p>
        </p:txBody>
      </p:sp>
      <p:sp>
        <p:nvSpPr>
          <p:cNvPr id="4" name="Slide Number Placeholder 3"/>
          <p:cNvSpPr>
            <a:spLocks noGrp="1"/>
          </p:cNvSpPr>
          <p:nvPr>
            <p:ph type="sldNum" sz="quarter" idx="5"/>
          </p:nvPr>
        </p:nvSpPr>
        <p:spPr/>
        <p:txBody>
          <a:bodyPr/>
          <a:lstStyle/>
          <a:p>
            <a:fld id="{438589CD-0836-E24E-85AF-2E9930EA4492}" type="slidenum">
              <a:rPr lang="en-US" smtClean="0"/>
              <a:t>10</a:t>
            </a:fld>
            <a:endParaRPr lang="en-US"/>
          </a:p>
        </p:txBody>
      </p:sp>
    </p:spTree>
    <p:extLst>
      <p:ext uri="{BB962C8B-B14F-4D97-AF65-F5344CB8AC3E}">
        <p14:creationId xmlns:p14="http://schemas.microsoft.com/office/powerpoint/2010/main" val="153678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0"/>
              </a:spcBef>
            </a:pPr>
            <a:r>
              <a:rPr lang="en-US" dirty="0"/>
              <a:t>Suggested Lessons:</a:t>
            </a:r>
          </a:p>
          <a:p>
            <a:pPr lvl="1"/>
            <a:r>
              <a:rPr lang="en-CA" sz="1800" dirty="0"/>
              <a:t>“I</a:t>
            </a:r>
            <a:r>
              <a:rPr lang="en-CA" dirty="0"/>
              <a:t>ntroduction to Poetry”</a:t>
            </a:r>
          </a:p>
          <a:p>
            <a:pPr lvl="1"/>
            <a:r>
              <a:rPr lang="en-CA" dirty="0"/>
              <a:t>	</a:t>
            </a:r>
            <a:r>
              <a:rPr lang="en-CA" sz="1200" kern="1200" dirty="0">
                <a:solidFill>
                  <a:schemeClr val="tx1"/>
                </a:solidFill>
                <a:effectLst/>
                <a:latin typeface="+mn-lt"/>
                <a:ea typeface="+mn-ea"/>
                <a:cs typeface="+mn-cs"/>
              </a:rPr>
              <a:t>Discuss different forms of expressing selves.</a:t>
            </a:r>
            <a:r>
              <a:rPr lang="en-CA" dirty="0">
                <a:effectLst/>
              </a:rPr>
              <a:t> </a:t>
            </a:r>
            <a:endParaRPr lang="en-CA"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CA" dirty="0"/>
              <a:t>“Introduction to Haiku: Who Am I and What would I like to Share with My Friends?”</a:t>
            </a:r>
          </a:p>
          <a:p>
            <a:pPr lvl="0"/>
            <a:r>
              <a:rPr lang="en-CA" dirty="0"/>
              <a:t>	</a:t>
            </a:r>
            <a:r>
              <a:rPr lang="en-CA" sz="1200" kern="1200" dirty="0">
                <a:solidFill>
                  <a:schemeClr val="tx1"/>
                </a:solidFill>
                <a:effectLst/>
                <a:latin typeface="+mn-lt"/>
                <a:ea typeface="+mn-ea"/>
                <a:cs typeface="+mn-cs"/>
              </a:rPr>
              <a:t>Read </a:t>
            </a:r>
            <a:r>
              <a:rPr lang="en-CA" sz="1200" i="1" kern="1200" dirty="0">
                <a:solidFill>
                  <a:schemeClr val="tx1"/>
                </a:solidFill>
                <a:effectLst/>
                <a:latin typeface="+mn-lt"/>
                <a:ea typeface="+mn-ea"/>
                <a:cs typeface="+mn-cs"/>
              </a:rPr>
              <a:t>Taan’s Moons</a:t>
            </a:r>
            <a:r>
              <a:rPr lang="en-CA" sz="1200" kern="1200" dirty="0">
                <a:solidFill>
                  <a:schemeClr val="tx1"/>
                </a:solidFill>
                <a:effectLst/>
                <a:latin typeface="+mn-lt"/>
                <a:ea typeface="+mn-ea"/>
                <a:cs typeface="+mn-cs"/>
              </a:rPr>
              <a:t> (again).</a:t>
            </a:r>
          </a:p>
          <a:p>
            <a:pPr lvl="0"/>
            <a:r>
              <a:rPr lang="en-CA" sz="1200" kern="1200" dirty="0">
                <a:solidFill>
                  <a:schemeClr val="tx1"/>
                </a:solidFill>
                <a:effectLst/>
                <a:latin typeface="+mn-lt"/>
                <a:ea typeface="+mn-ea"/>
                <a:cs typeface="+mn-cs"/>
              </a:rPr>
              <a:t>	Read multiple Haiku poems (give examples).</a:t>
            </a:r>
          </a:p>
          <a:p>
            <a:r>
              <a:rPr lang="en-CA" sz="1200" kern="1200" dirty="0">
                <a:solidFill>
                  <a:schemeClr val="tx1"/>
                </a:solidFill>
                <a:effectLst/>
                <a:latin typeface="+mn-lt"/>
                <a:ea typeface="+mn-ea"/>
                <a:cs typeface="+mn-cs"/>
              </a:rPr>
              <a:t>	Discuss general topics, vocabulary, and ideas for students to write about.</a:t>
            </a:r>
            <a:r>
              <a:rPr lang="en-CA" dirty="0">
                <a:effectLst/>
              </a:rPr>
              <a:t> </a:t>
            </a:r>
            <a:endParaRPr lang="en-CA" dirty="0"/>
          </a:p>
          <a:p>
            <a:pPr lvl="1"/>
            <a:r>
              <a:rPr lang="en-CA" dirty="0"/>
              <a:t>“Writing Poetry - Pre-writing for Haiku”</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CA" dirty="0"/>
              <a:t>	</a:t>
            </a:r>
            <a:r>
              <a:rPr lang="en-CA" sz="1200" kern="1200" dirty="0">
                <a:solidFill>
                  <a:schemeClr val="tx1"/>
                </a:solidFill>
                <a:effectLst/>
                <a:latin typeface="+mn-lt"/>
                <a:ea typeface="+mn-ea"/>
                <a:cs typeface="+mn-cs"/>
              </a:rPr>
              <a:t>Review and display expectations and an exemplar on the smartboard.</a:t>
            </a:r>
            <a:endParaRPr lang="en-CA" dirty="0"/>
          </a:p>
          <a:p>
            <a:pPr lvl="1"/>
            <a:r>
              <a:rPr lang="en-CA" dirty="0"/>
              <a:t>“Writing Poetry - Revising and Final Draft of My Haiku” </a:t>
            </a:r>
          </a:p>
          <a:p>
            <a:pPr lvl="1"/>
            <a:r>
              <a:rPr lang="en-CA" dirty="0"/>
              <a:t>	</a:t>
            </a:r>
            <a:r>
              <a:rPr lang="en-CA" sz="1200" kern="1200" dirty="0">
                <a:solidFill>
                  <a:schemeClr val="tx1"/>
                </a:solidFill>
                <a:effectLst/>
                <a:latin typeface="+mn-lt"/>
                <a:ea typeface="+mn-ea"/>
                <a:cs typeface="+mn-cs"/>
              </a:rPr>
              <a:t>Pair and Share (discussion with partner).</a:t>
            </a:r>
            <a:r>
              <a:rPr lang="en-CA" dirty="0">
                <a:effectLst/>
              </a:rPr>
              <a:t> </a:t>
            </a:r>
            <a:endParaRPr lang="en-CA" dirty="0"/>
          </a:p>
          <a:p>
            <a:pPr lvl="1"/>
            <a:r>
              <a:rPr lang="en-CA" dirty="0"/>
              <a:t>“Reading Poetry”</a:t>
            </a:r>
          </a:p>
          <a:p>
            <a:pPr lvl="0"/>
            <a:r>
              <a:rPr lang="en-US" dirty="0"/>
              <a:t>	</a:t>
            </a:r>
            <a:r>
              <a:rPr lang="en-CA" sz="1200" kern="1200" dirty="0">
                <a:solidFill>
                  <a:schemeClr val="tx1"/>
                </a:solidFill>
                <a:effectLst/>
                <a:latin typeface="+mn-lt"/>
                <a:ea typeface="+mn-ea"/>
                <a:cs typeface="+mn-cs"/>
              </a:rPr>
              <a:t>Front-load students with oral presentation expectations.</a:t>
            </a:r>
          </a:p>
          <a:p>
            <a:pPr lvl="0"/>
            <a:r>
              <a:rPr lang="en-CA" sz="1200" kern="1200" dirty="0">
                <a:solidFill>
                  <a:schemeClr val="tx1"/>
                </a:solidFill>
                <a:effectLst/>
                <a:latin typeface="+mn-lt"/>
                <a:ea typeface="+mn-ea"/>
                <a:cs typeface="+mn-cs"/>
              </a:rPr>
              <a:t>	Revisit oral strategies.</a:t>
            </a:r>
          </a:p>
          <a:p>
            <a:pPr lvl="0"/>
            <a:r>
              <a:rPr lang="en-CA" sz="1200" kern="1200" dirty="0">
                <a:solidFill>
                  <a:schemeClr val="tx1"/>
                </a:solidFill>
                <a:effectLst/>
                <a:latin typeface="+mn-lt"/>
                <a:ea typeface="+mn-ea"/>
                <a:cs typeface="+mn-cs"/>
              </a:rPr>
              <a:t>	Share Haiku poems to class.</a:t>
            </a:r>
          </a:p>
          <a:p>
            <a:r>
              <a:rPr lang="en-CA" sz="1200" kern="1200" dirty="0">
                <a:solidFill>
                  <a:schemeClr val="tx1"/>
                </a:solidFill>
                <a:effectLst/>
                <a:latin typeface="+mn-lt"/>
                <a:ea typeface="+mn-ea"/>
                <a:cs typeface="+mn-cs"/>
              </a:rPr>
              <a:t>	Adaptations (Pre-record or tell teacher privately).</a:t>
            </a:r>
            <a:r>
              <a:rPr lang="en-CA" dirty="0">
                <a:effectLst/>
              </a:rPr>
              <a:t> </a:t>
            </a:r>
            <a:endParaRPr lang="en-US" dirty="0"/>
          </a:p>
        </p:txBody>
      </p:sp>
      <p:sp>
        <p:nvSpPr>
          <p:cNvPr id="4" name="Slide Number Placeholder 3"/>
          <p:cNvSpPr>
            <a:spLocks noGrp="1"/>
          </p:cNvSpPr>
          <p:nvPr>
            <p:ph type="sldNum" sz="quarter" idx="5"/>
          </p:nvPr>
        </p:nvSpPr>
        <p:spPr/>
        <p:txBody>
          <a:bodyPr/>
          <a:lstStyle/>
          <a:p>
            <a:fld id="{438589CD-0836-E24E-85AF-2E9930EA4492}" type="slidenum">
              <a:rPr lang="en-US" smtClean="0"/>
              <a:t>11</a:t>
            </a:fld>
            <a:endParaRPr lang="en-US"/>
          </a:p>
        </p:txBody>
      </p:sp>
    </p:spTree>
    <p:extLst>
      <p:ext uri="{BB962C8B-B14F-4D97-AF65-F5344CB8AC3E}">
        <p14:creationId xmlns:p14="http://schemas.microsoft.com/office/powerpoint/2010/main" val="330550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0"/>
              </a:spcBef>
            </a:pPr>
            <a:r>
              <a:rPr lang="en-US" dirty="0"/>
              <a:t>Suggested Lessons:</a:t>
            </a:r>
          </a:p>
          <a:p>
            <a:pPr lvl="1"/>
            <a:r>
              <a:rPr lang="en-CA" dirty="0"/>
              <a:t>“Introduction to Myths and Legends”</a:t>
            </a:r>
          </a:p>
          <a:p>
            <a:pPr lvl="2"/>
            <a:r>
              <a:rPr lang="en-CA" dirty="0"/>
              <a:t>Discuss different ways of passing down stories.</a:t>
            </a:r>
          </a:p>
          <a:p>
            <a:pPr lvl="2"/>
            <a:r>
              <a:rPr lang="en-CA" dirty="0"/>
              <a:t>What is a Legend?</a:t>
            </a:r>
          </a:p>
          <a:p>
            <a:pPr lvl="2"/>
            <a:r>
              <a:rPr lang="en-CA" dirty="0"/>
              <a:t>What is a Myth? </a:t>
            </a:r>
          </a:p>
          <a:p>
            <a:pPr lvl="1"/>
            <a:r>
              <a:rPr lang="en-CA" dirty="0"/>
              <a:t>“Exploring Haida, Carrier and Nisga’a Legends”</a:t>
            </a:r>
          </a:p>
          <a:p>
            <a:pPr lvl="2"/>
            <a:r>
              <a:rPr lang="en-CA" dirty="0"/>
              <a:t>Read a variety of legends.</a:t>
            </a:r>
          </a:p>
          <a:p>
            <a:pPr lvl="2"/>
            <a:r>
              <a:rPr lang="en-CA" dirty="0"/>
              <a:t>Watch a variety of legends. </a:t>
            </a:r>
          </a:p>
          <a:p>
            <a:pPr lvl="1"/>
            <a:r>
              <a:rPr lang="en-CA" dirty="0"/>
              <a:t>“Researching Indigenous Legends”</a:t>
            </a:r>
          </a:p>
          <a:p>
            <a:pPr lvl="2"/>
            <a:r>
              <a:rPr lang="en-CA" dirty="0"/>
              <a:t>Brainstorm, as a class, ideas for writing a legend of their own. </a:t>
            </a:r>
          </a:p>
          <a:p>
            <a:pPr lvl="1"/>
            <a:r>
              <a:rPr lang="en-CA" dirty="0"/>
              <a:t>“Writing Legends”</a:t>
            </a:r>
          </a:p>
          <a:p>
            <a:pPr lvl="2"/>
            <a:r>
              <a:rPr lang="en-CA" dirty="0"/>
              <a:t>Individual or in pairs.</a:t>
            </a:r>
          </a:p>
          <a:p>
            <a:pPr lvl="2"/>
            <a:r>
              <a:rPr lang="en-CA" dirty="0"/>
              <a:t>Organize ideas.</a:t>
            </a:r>
          </a:p>
          <a:p>
            <a:pPr lvl="2"/>
            <a:r>
              <a:rPr lang="en-CA" dirty="0"/>
              <a:t>Write a draft.</a:t>
            </a:r>
          </a:p>
          <a:p>
            <a:pPr lvl="2"/>
            <a:r>
              <a:rPr lang="en-CA" dirty="0"/>
              <a:t>Teacher to review draft.</a:t>
            </a:r>
          </a:p>
          <a:p>
            <a:pPr lvl="2"/>
            <a:r>
              <a:rPr lang="en-CA" dirty="0"/>
              <a:t>Make revisions and do final draft. </a:t>
            </a:r>
          </a:p>
          <a:p>
            <a:pPr lvl="1"/>
            <a:r>
              <a:rPr lang="en-CA" dirty="0"/>
              <a:t>“Sharing Legends”</a:t>
            </a:r>
          </a:p>
          <a:p>
            <a:pPr lvl="2"/>
            <a:r>
              <a:rPr lang="en-CA" dirty="0"/>
              <a:t>Front-load students with oral presentation expectations.</a:t>
            </a:r>
          </a:p>
          <a:p>
            <a:pPr lvl="2"/>
            <a:r>
              <a:rPr lang="en-CA" dirty="0"/>
              <a:t>Revisit oral strategies.</a:t>
            </a:r>
          </a:p>
          <a:p>
            <a:pPr lvl="2"/>
            <a:r>
              <a:rPr lang="en-CA" dirty="0"/>
              <a:t>Share legends to class.</a:t>
            </a:r>
          </a:p>
          <a:p>
            <a:pPr lvl="2"/>
            <a:r>
              <a:rPr lang="en-CA" dirty="0"/>
              <a:t>Adaptations (Pre-record or tell teacher privately).</a:t>
            </a:r>
            <a:endParaRPr lang="en-US" dirty="0"/>
          </a:p>
          <a:p>
            <a:pPr>
              <a:spcBef>
                <a:spcPts val="400"/>
              </a:spcBef>
            </a:pPr>
            <a:r>
              <a:rPr lang="en-US" dirty="0"/>
              <a:t>	</a:t>
            </a:r>
          </a:p>
        </p:txBody>
      </p:sp>
      <p:sp>
        <p:nvSpPr>
          <p:cNvPr id="4" name="Slide Number Placeholder 3"/>
          <p:cNvSpPr>
            <a:spLocks noGrp="1"/>
          </p:cNvSpPr>
          <p:nvPr>
            <p:ph type="sldNum" sz="quarter" idx="5"/>
          </p:nvPr>
        </p:nvSpPr>
        <p:spPr/>
        <p:txBody>
          <a:bodyPr/>
          <a:lstStyle/>
          <a:p>
            <a:fld id="{438589CD-0836-E24E-85AF-2E9930EA4492}" type="slidenum">
              <a:rPr lang="en-US" smtClean="0"/>
              <a:t>12</a:t>
            </a:fld>
            <a:endParaRPr lang="en-US"/>
          </a:p>
        </p:txBody>
      </p:sp>
    </p:spTree>
    <p:extLst>
      <p:ext uri="{BB962C8B-B14F-4D97-AF65-F5344CB8AC3E}">
        <p14:creationId xmlns:p14="http://schemas.microsoft.com/office/powerpoint/2010/main" val="4094589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8589CD-0836-E24E-85AF-2E9930EA4492}" type="slidenum">
              <a:rPr lang="en-US" smtClean="0"/>
              <a:t>13</a:t>
            </a:fld>
            <a:endParaRPr lang="en-US"/>
          </a:p>
        </p:txBody>
      </p:sp>
    </p:spTree>
    <p:extLst>
      <p:ext uri="{BB962C8B-B14F-4D97-AF65-F5344CB8AC3E}">
        <p14:creationId xmlns:p14="http://schemas.microsoft.com/office/powerpoint/2010/main" val="355567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8589CD-0836-E24E-85AF-2E9930EA4492}" type="slidenum">
              <a:rPr lang="en-US" smtClean="0"/>
              <a:t>15</a:t>
            </a:fld>
            <a:endParaRPr lang="en-US"/>
          </a:p>
        </p:txBody>
      </p:sp>
    </p:spTree>
    <p:extLst>
      <p:ext uri="{BB962C8B-B14F-4D97-AF65-F5344CB8AC3E}">
        <p14:creationId xmlns:p14="http://schemas.microsoft.com/office/powerpoint/2010/main" val="3588323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438589CD-0836-E24E-85AF-2E9930EA4492}" type="slidenum">
              <a:rPr lang="en-US" smtClean="0"/>
              <a:t>16</a:t>
            </a:fld>
            <a:endParaRPr lang="en-US"/>
          </a:p>
        </p:txBody>
      </p:sp>
    </p:spTree>
    <p:extLst>
      <p:ext uri="{BB962C8B-B14F-4D97-AF65-F5344CB8AC3E}">
        <p14:creationId xmlns:p14="http://schemas.microsoft.com/office/powerpoint/2010/main" val="256579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8589CD-0836-E24E-85AF-2E9930EA4492}" type="slidenum">
              <a:rPr lang="en-US" smtClean="0"/>
              <a:t>23</a:t>
            </a:fld>
            <a:endParaRPr lang="en-US"/>
          </a:p>
        </p:txBody>
      </p:sp>
    </p:spTree>
    <p:extLst>
      <p:ext uri="{BB962C8B-B14F-4D97-AF65-F5344CB8AC3E}">
        <p14:creationId xmlns:p14="http://schemas.microsoft.com/office/powerpoint/2010/main" val="107376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8589CD-0836-E24E-85AF-2E9930EA4492}" type="slidenum">
              <a:rPr lang="en-US" smtClean="0"/>
              <a:t>24</a:t>
            </a:fld>
            <a:endParaRPr lang="en-US"/>
          </a:p>
        </p:txBody>
      </p:sp>
    </p:spTree>
    <p:extLst>
      <p:ext uri="{BB962C8B-B14F-4D97-AF65-F5344CB8AC3E}">
        <p14:creationId xmlns:p14="http://schemas.microsoft.com/office/powerpoint/2010/main" val="4071715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3/28/22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mpoweringthespirits.c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slideplayer.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marniej.wordpress.com/first-nations-legend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CaHinOaygqk"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es_vQrrEnp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2.gov.bc.ca/assets/gov/education/administration/kindergarten-to-grade-12/performance-standards/writing_g4.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8" Type="http://schemas.openxmlformats.org/officeDocument/2006/relationships/hyperlink" Target="http://www.firstpeople.us/" TargetMode="External"/><Relationship Id="rId13" Type="http://schemas.openxmlformats.org/officeDocument/2006/relationships/hyperlink" Target="https://www2.gov.bc.ca/assets/gov/education/administration/kindergarten-to-grade-12/performance-standards/writing_g4.pdf" TargetMode="External"/><Relationship Id="rId3" Type="http://schemas.openxmlformats.org/officeDocument/2006/relationships/hyperlink" Target="https://youtu.be/CaHinOaygqk" TargetMode="External"/><Relationship Id="rId7" Type="http://schemas.openxmlformats.org/officeDocument/2006/relationships/hyperlink" Target="https://www.nccie.ca/lessonplan/elder-digital-storytelling-project/" TargetMode="External"/><Relationship Id="rId12" Type="http://schemas.openxmlformats.org/officeDocument/2006/relationships/hyperlink" Target="http://www.ravenspeaks.c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nccie.ca/lessonplan/youth-digital-storytelling-project/" TargetMode="External"/><Relationship Id="rId11" Type="http://schemas.openxmlformats.org/officeDocument/2006/relationships/hyperlink" Target="https://www.nccie.ca/videos/the-stories-i-can-tell-by-lynn-cote/" TargetMode="External"/><Relationship Id="rId5" Type="http://schemas.openxmlformats.org/officeDocument/2006/relationships/hyperlink" Target="https://www.pbslearningmedia.org/resource/echo07.lan.stories.lporaltrad/storytelling-oral-traditions/" TargetMode="External"/><Relationship Id="rId10" Type="http://schemas.openxmlformats.org/officeDocument/2006/relationships/hyperlink" Target="https://www.nccie.ca/lessonplan/first-nation-stories/" TargetMode="External"/><Relationship Id="rId4" Type="http://schemas.openxmlformats.org/officeDocument/2006/relationships/hyperlink" Target="https://www.firstvoices.com/explore/FV/sections/Data/Nisga'a/Nisga'a/Nisga'a/learn/stories" TargetMode="External"/><Relationship Id="rId9" Type="http://schemas.openxmlformats.org/officeDocument/2006/relationships/hyperlink" Target="https://www.nccie.ca/lessonplan/understanding-indigenous-stories-and-storytell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www.native-languages.org/nisgaa-legends.htm" TargetMode="External"/><Relationship Id="rId13" Type="http://schemas.openxmlformats.org/officeDocument/2006/relationships/hyperlink" Target="http://www.fnesc.ca/wp/wp-content/uploads/2015/06/PUB-LFP-K-3-In-our-Own-Words-for-Web.pdf" TargetMode="External"/><Relationship Id="rId3" Type="http://schemas.openxmlformats.org/officeDocument/2006/relationships/hyperlink" Target="https://thehaikufoundation.org/learn/the-haiku-foundation-education-wall/haiku-writing-plan-for-grades-3-4/" TargetMode="External"/><Relationship Id="rId7" Type="http://schemas.openxmlformats.org/officeDocument/2006/relationships/hyperlink" Target="https://coastfunds.ca/first-nations/nisgaa-nation/" TargetMode="External"/><Relationship Id="rId12" Type="http://schemas.openxmlformats.org/officeDocument/2006/relationships/hyperlink" Target="https://www.scholastic.com/teachers/unit-plans/teaching-content/myths-folktales-and-fairy-tales/" TargetMode="External"/><Relationship Id="rId2" Type="http://schemas.openxmlformats.org/officeDocument/2006/relationships/hyperlink" Target="https://literacyideas.com/elements-of-poetry/" TargetMode="External"/><Relationship Id="rId1" Type="http://schemas.openxmlformats.org/officeDocument/2006/relationships/slideLayout" Target="../slideLayouts/slideLayout2.xml"/><Relationship Id="rId6" Type="http://schemas.openxmlformats.org/officeDocument/2006/relationships/hyperlink" Target="https://www.teachingtimes.com/curriculum_resources_mythsandlegends/" TargetMode="External"/><Relationship Id="rId11" Type="http://schemas.openxmlformats.org/officeDocument/2006/relationships/hyperlink" Target="http://www.native-languages.org/haida-legends.htm" TargetMode="External"/><Relationship Id="rId5" Type="http://schemas.openxmlformats.org/officeDocument/2006/relationships/hyperlink" Target="http://compasseducationalservices.com/wp-content/uploads/2015/07/Strategies-to-Promote-Oral-Expression.pdf" TargetMode="External"/><Relationship Id="rId10" Type="http://schemas.openxmlformats.org/officeDocument/2006/relationships/hyperlink" Target="http://haidalegends.blogspot.com/?m=1" TargetMode="External"/><Relationship Id="rId4" Type="http://schemas.openxmlformats.org/officeDocument/2006/relationships/hyperlink" Target="https://www2.gov.bc.ca/assets/gov/education/administration/kindergarten-to-grade-12/performance-standards/writing_g4.pdf" TargetMode="External"/><Relationship Id="rId9" Type="http://schemas.openxmlformats.org/officeDocument/2006/relationships/hyperlink" Target="https://www.first-nations.info/first-nation-legend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strongnations.com/store/item_list.php?it=3&amp;cat=3738" TargetMode="External"/><Relationship Id="rId3" Type="http://schemas.openxmlformats.org/officeDocument/2006/relationships/hyperlink" Target="https://www.curriculum.gov.bc.ca/curriculum/english-language-arts/4/core" TargetMode="External"/><Relationship Id="rId7" Type="http://schemas.openxmlformats.org/officeDocument/2006/relationships/hyperlink" Target="https://www.historymuseum.ca/cmc/exhibitions/aborig/haida/hapmc01e.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http://www.bcpta.ca/wordpress/wp-content/uploads/2018/10/We-Are-All-Connected-Adrienne-Gear.pdf" TargetMode="External"/><Relationship Id="rId4" Type="http://schemas.openxmlformats.org/officeDocument/2006/relationships/hyperlink" Target="http://nvsd44curriculumhub.ca/unit-plan-creative-writing-english-language-arts-grade-4-5/"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7260-164A-4847-B100-5FAE775C6450}"/>
              </a:ext>
            </a:extLst>
          </p:cNvPr>
          <p:cNvSpPr>
            <a:spLocks noGrp="1"/>
          </p:cNvSpPr>
          <p:nvPr>
            <p:ph type="ctrTitle"/>
          </p:nvPr>
        </p:nvSpPr>
        <p:spPr/>
        <p:txBody>
          <a:bodyPr/>
          <a:lstStyle/>
          <a:p>
            <a:r>
              <a:rPr lang="en-US" dirty="0"/>
              <a:t>Indigenous Education	</a:t>
            </a:r>
          </a:p>
        </p:txBody>
      </p:sp>
      <p:sp>
        <p:nvSpPr>
          <p:cNvPr id="3" name="Subtitle 2">
            <a:extLst>
              <a:ext uri="{FF2B5EF4-FFF2-40B4-BE49-F238E27FC236}">
                <a16:creationId xmlns:a16="http://schemas.microsoft.com/office/drawing/2014/main" id="{2FE1A160-12AB-BD44-8561-8123FBB8171C}"/>
              </a:ext>
            </a:extLst>
          </p:cNvPr>
          <p:cNvSpPr>
            <a:spLocks noGrp="1"/>
          </p:cNvSpPr>
          <p:nvPr>
            <p:ph type="subTitle" idx="1"/>
          </p:nvPr>
        </p:nvSpPr>
        <p:spPr>
          <a:xfrm>
            <a:off x="2589213" y="4777379"/>
            <a:ext cx="8915399" cy="1453604"/>
          </a:xfrm>
        </p:spPr>
        <p:txBody>
          <a:bodyPr>
            <a:normAutofit/>
          </a:bodyPr>
          <a:lstStyle/>
          <a:p>
            <a:r>
              <a:rPr lang="en-US" sz="3200" dirty="0"/>
              <a:t>Grade 4: English Language Arts Unit</a:t>
            </a:r>
          </a:p>
          <a:p>
            <a:r>
              <a:rPr lang="en-US" dirty="0"/>
              <a:t>By: Amanda Sumption, Carly Lorntsen, and Joni Hesselgrave </a:t>
            </a:r>
          </a:p>
          <a:p>
            <a:r>
              <a:rPr lang="en-US" dirty="0"/>
              <a:t>UNBC School of Education, EDUC 346, Winter 2022</a:t>
            </a:r>
          </a:p>
        </p:txBody>
      </p:sp>
    </p:spTree>
    <p:extLst>
      <p:ext uri="{BB962C8B-B14F-4D97-AF65-F5344CB8AC3E}">
        <p14:creationId xmlns:p14="http://schemas.microsoft.com/office/powerpoint/2010/main" val="2988295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9B5B-A26B-0A4A-9BD3-01CF70655C9B}"/>
              </a:ext>
            </a:extLst>
          </p:cNvPr>
          <p:cNvSpPr>
            <a:spLocks noGrp="1"/>
          </p:cNvSpPr>
          <p:nvPr>
            <p:ph type="title"/>
          </p:nvPr>
        </p:nvSpPr>
        <p:spPr>
          <a:xfrm>
            <a:off x="2592925" y="757824"/>
            <a:ext cx="8911687" cy="576040"/>
          </a:xfrm>
        </p:spPr>
        <p:txBody>
          <a:bodyPr>
            <a:normAutofit fontScale="90000"/>
          </a:bodyPr>
          <a:lstStyle/>
          <a:p>
            <a:r>
              <a:rPr lang="en-US" dirty="0"/>
              <a:t>Unit Overview – Part 1: Stories &amp; Storytelling</a:t>
            </a:r>
          </a:p>
        </p:txBody>
      </p:sp>
      <p:sp>
        <p:nvSpPr>
          <p:cNvPr id="3" name="Content Placeholder 2">
            <a:extLst>
              <a:ext uri="{FF2B5EF4-FFF2-40B4-BE49-F238E27FC236}">
                <a16:creationId xmlns:a16="http://schemas.microsoft.com/office/drawing/2014/main" id="{CFF69D9C-0D71-8649-991B-683AA8B7D5E8}"/>
              </a:ext>
            </a:extLst>
          </p:cNvPr>
          <p:cNvSpPr>
            <a:spLocks noGrp="1"/>
          </p:cNvSpPr>
          <p:nvPr>
            <p:ph idx="1"/>
          </p:nvPr>
        </p:nvSpPr>
        <p:spPr>
          <a:xfrm>
            <a:off x="2592925" y="1828800"/>
            <a:ext cx="6726439" cy="4271376"/>
          </a:xfrm>
        </p:spPr>
        <p:txBody>
          <a:bodyPr>
            <a:noAutofit/>
          </a:bodyPr>
          <a:lstStyle/>
          <a:p>
            <a:pPr>
              <a:spcBef>
                <a:spcPts val="400"/>
              </a:spcBef>
            </a:pPr>
            <a:r>
              <a:rPr lang="en-US" sz="2000" dirty="0"/>
              <a:t>Duration: 2 weeks</a:t>
            </a:r>
          </a:p>
          <a:p>
            <a:pPr marL="0" indent="0">
              <a:spcBef>
                <a:spcPts val="400"/>
              </a:spcBef>
              <a:buNone/>
            </a:pPr>
            <a:endParaRPr lang="en-US" sz="1000" dirty="0"/>
          </a:p>
          <a:p>
            <a:pPr>
              <a:spcBef>
                <a:spcPts val="400"/>
              </a:spcBef>
            </a:pPr>
            <a:r>
              <a:rPr lang="en-US" sz="2000" dirty="0"/>
              <a:t>Suggested Lessons:</a:t>
            </a:r>
          </a:p>
          <a:p>
            <a:pPr lvl="1"/>
            <a:r>
              <a:rPr lang="en-CA" sz="2000" dirty="0"/>
              <a:t>“Stories Can Be Represented in Different Ways” </a:t>
            </a:r>
          </a:p>
          <a:p>
            <a:pPr lvl="1"/>
            <a:r>
              <a:rPr lang="en-CA" sz="2000" dirty="0"/>
              <a:t>“Essential Elements of Story”</a:t>
            </a:r>
          </a:p>
          <a:p>
            <a:pPr lvl="1"/>
            <a:r>
              <a:rPr lang="en-CA" sz="2000" dirty="0"/>
              <a:t>“Stories Connect us to the World”</a:t>
            </a:r>
          </a:p>
          <a:p>
            <a:pPr lvl="1"/>
            <a:r>
              <a:rPr lang="en-CA" sz="2000" dirty="0"/>
              <a:t>“Stories Are All Around Us” </a:t>
            </a:r>
          </a:p>
          <a:p>
            <a:pPr lvl="1"/>
            <a:r>
              <a:rPr lang="en-CA" sz="2000" dirty="0"/>
              <a:t>“Creating Visual Stories”</a:t>
            </a:r>
          </a:p>
          <a:p>
            <a:pPr lvl="1"/>
            <a:r>
              <a:rPr lang="en-CA" sz="2000" dirty="0"/>
              <a:t>“Story Writing”</a:t>
            </a:r>
          </a:p>
          <a:p>
            <a:pPr lvl="1"/>
            <a:r>
              <a:rPr lang="en-CA" sz="2000" dirty="0"/>
              <a:t>“Stories &amp; Storytelling” </a:t>
            </a:r>
          </a:p>
        </p:txBody>
      </p:sp>
      <p:pic>
        <p:nvPicPr>
          <p:cNvPr id="5" name="Picture 4">
            <a:extLst>
              <a:ext uri="{FF2B5EF4-FFF2-40B4-BE49-F238E27FC236}">
                <a16:creationId xmlns:a16="http://schemas.microsoft.com/office/drawing/2014/main" id="{5BD7C0C2-56BA-784F-93CE-678398CF6A73}"/>
              </a:ext>
            </a:extLst>
          </p:cNvPr>
          <p:cNvPicPr>
            <a:picLocks noChangeAspect="1"/>
          </p:cNvPicPr>
          <p:nvPr/>
        </p:nvPicPr>
        <p:blipFill>
          <a:blip r:embed="rId3"/>
          <a:stretch>
            <a:fillRect/>
          </a:stretch>
        </p:blipFill>
        <p:spPr>
          <a:xfrm>
            <a:off x="9319364" y="2135687"/>
            <a:ext cx="2406882" cy="3657601"/>
          </a:xfrm>
          <a:prstGeom prst="rect">
            <a:avLst/>
          </a:prstGeom>
        </p:spPr>
      </p:pic>
      <p:sp>
        <p:nvSpPr>
          <p:cNvPr id="7" name="TextBox 6">
            <a:extLst>
              <a:ext uri="{FF2B5EF4-FFF2-40B4-BE49-F238E27FC236}">
                <a16:creationId xmlns:a16="http://schemas.microsoft.com/office/drawing/2014/main" id="{435CAE2A-5479-224A-A765-50CC5363C7FB}"/>
              </a:ext>
            </a:extLst>
          </p:cNvPr>
          <p:cNvSpPr txBox="1"/>
          <p:nvPr/>
        </p:nvSpPr>
        <p:spPr>
          <a:xfrm>
            <a:off x="9434741" y="5823621"/>
            <a:ext cx="2176127" cy="246221"/>
          </a:xfrm>
          <a:prstGeom prst="rect">
            <a:avLst/>
          </a:prstGeom>
          <a:noFill/>
        </p:spPr>
        <p:txBody>
          <a:bodyPr wrap="square" rtlCol="0">
            <a:spAutoFit/>
          </a:bodyPr>
          <a:lstStyle/>
          <a:p>
            <a:r>
              <a:rPr lang="en-US" sz="10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https://empoweringthespirits.ca</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414325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9B5B-A26B-0A4A-9BD3-01CF70655C9B}"/>
              </a:ext>
            </a:extLst>
          </p:cNvPr>
          <p:cNvSpPr>
            <a:spLocks noGrp="1"/>
          </p:cNvSpPr>
          <p:nvPr>
            <p:ph type="title"/>
          </p:nvPr>
        </p:nvSpPr>
        <p:spPr>
          <a:xfrm>
            <a:off x="2592925" y="757824"/>
            <a:ext cx="8911687" cy="576040"/>
          </a:xfrm>
        </p:spPr>
        <p:txBody>
          <a:bodyPr>
            <a:normAutofit fontScale="90000"/>
          </a:bodyPr>
          <a:lstStyle/>
          <a:p>
            <a:r>
              <a:rPr lang="en-US" dirty="0"/>
              <a:t>Unit Overview – Part 2: Poetry</a:t>
            </a:r>
          </a:p>
        </p:txBody>
      </p:sp>
      <p:sp>
        <p:nvSpPr>
          <p:cNvPr id="3" name="Content Placeholder 2">
            <a:extLst>
              <a:ext uri="{FF2B5EF4-FFF2-40B4-BE49-F238E27FC236}">
                <a16:creationId xmlns:a16="http://schemas.microsoft.com/office/drawing/2014/main" id="{CFF69D9C-0D71-8649-991B-683AA8B7D5E8}"/>
              </a:ext>
            </a:extLst>
          </p:cNvPr>
          <p:cNvSpPr>
            <a:spLocks noGrp="1"/>
          </p:cNvSpPr>
          <p:nvPr>
            <p:ph idx="1"/>
          </p:nvPr>
        </p:nvSpPr>
        <p:spPr>
          <a:xfrm>
            <a:off x="2592925" y="2100649"/>
            <a:ext cx="6726439" cy="3657601"/>
          </a:xfrm>
        </p:spPr>
        <p:txBody>
          <a:bodyPr>
            <a:noAutofit/>
          </a:bodyPr>
          <a:lstStyle/>
          <a:p>
            <a:pPr>
              <a:spcBef>
                <a:spcPts val="400"/>
              </a:spcBef>
            </a:pPr>
            <a:r>
              <a:rPr lang="en-US" sz="2000" dirty="0"/>
              <a:t>Duration: 1.5 – 2 weeks</a:t>
            </a:r>
          </a:p>
          <a:p>
            <a:pPr marL="0" indent="0">
              <a:spcBef>
                <a:spcPts val="400"/>
              </a:spcBef>
              <a:buNone/>
            </a:pPr>
            <a:endParaRPr lang="en-US" sz="1000" dirty="0"/>
          </a:p>
          <a:p>
            <a:pPr>
              <a:spcBef>
                <a:spcPts val="400"/>
              </a:spcBef>
            </a:pPr>
            <a:r>
              <a:rPr lang="en-US" sz="2000" dirty="0"/>
              <a:t>Suggested Lessons:</a:t>
            </a:r>
          </a:p>
          <a:p>
            <a:pPr lvl="1"/>
            <a:r>
              <a:rPr lang="en-CA" sz="1800" dirty="0"/>
              <a:t>“I</a:t>
            </a:r>
            <a:r>
              <a:rPr lang="en-CA" dirty="0"/>
              <a:t>ntroduction to Poetry”</a:t>
            </a:r>
          </a:p>
          <a:p>
            <a:pPr lvl="1"/>
            <a:r>
              <a:rPr lang="en-CA" dirty="0"/>
              <a:t>“Introduction to Haiku”</a:t>
            </a:r>
          </a:p>
          <a:p>
            <a:pPr lvl="2"/>
            <a:r>
              <a:rPr lang="en-CA" dirty="0"/>
              <a:t>Who Am I and What would I like to Share with My Friends?</a:t>
            </a:r>
          </a:p>
          <a:p>
            <a:pPr lvl="1"/>
            <a:r>
              <a:rPr lang="en-CA" dirty="0"/>
              <a:t>“Writing Poetry - Pre-writing for Haiku”</a:t>
            </a:r>
          </a:p>
          <a:p>
            <a:pPr lvl="1"/>
            <a:r>
              <a:rPr lang="en-CA" dirty="0"/>
              <a:t>“Writing Poetry - Revising and Final Draft of My Haiku” </a:t>
            </a:r>
          </a:p>
          <a:p>
            <a:pPr lvl="1"/>
            <a:r>
              <a:rPr lang="en-CA" dirty="0"/>
              <a:t>“Reading Poetry”</a:t>
            </a:r>
          </a:p>
          <a:p>
            <a:pPr lvl="1"/>
            <a:endParaRPr lang="en-CA" dirty="0"/>
          </a:p>
        </p:txBody>
      </p:sp>
      <p:pic>
        <p:nvPicPr>
          <p:cNvPr id="7" name="Picture 6">
            <a:extLst>
              <a:ext uri="{FF2B5EF4-FFF2-40B4-BE49-F238E27FC236}">
                <a16:creationId xmlns:a16="http://schemas.microsoft.com/office/drawing/2014/main" id="{E542CB63-EDF2-3D4D-9551-4C29E83045B5}"/>
              </a:ext>
            </a:extLst>
          </p:cNvPr>
          <p:cNvPicPr>
            <a:picLocks noChangeAspect="1"/>
          </p:cNvPicPr>
          <p:nvPr/>
        </p:nvPicPr>
        <p:blipFill>
          <a:blip r:embed="rId3"/>
          <a:stretch>
            <a:fillRect/>
          </a:stretch>
        </p:blipFill>
        <p:spPr>
          <a:xfrm>
            <a:off x="9076056" y="2644346"/>
            <a:ext cx="2825718" cy="2116561"/>
          </a:xfrm>
          <a:prstGeom prst="rect">
            <a:avLst/>
          </a:prstGeom>
        </p:spPr>
      </p:pic>
      <p:sp>
        <p:nvSpPr>
          <p:cNvPr id="8" name="TextBox 7">
            <a:extLst>
              <a:ext uri="{FF2B5EF4-FFF2-40B4-BE49-F238E27FC236}">
                <a16:creationId xmlns:a16="http://schemas.microsoft.com/office/drawing/2014/main" id="{CEC8E4E2-949C-CD41-968B-08E80D619623}"/>
              </a:ext>
            </a:extLst>
          </p:cNvPr>
          <p:cNvSpPr txBox="1"/>
          <p:nvPr/>
        </p:nvSpPr>
        <p:spPr>
          <a:xfrm>
            <a:off x="9738475" y="4760907"/>
            <a:ext cx="1679640" cy="255936"/>
          </a:xfrm>
          <a:prstGeom prst="rect">
            <a:avLst/>
          </a:prstGeom>
          <a:noFill/>
        </p:spPr>
        <p:txBody>
          <a:bodyPr wrap="square" rtlCol="0">
            <a:spAutoFit/>
          </a:bodyPr>
          <a:lstStyle/>
          <a:p>
            <a:r>
              <a:rPr lang="en-US" sz="10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https://slideplayer.com</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383958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9B5B-A26B-0A4A-9BD3-01CF70655C9B}"/>
              </a:ext>
            </a:extLst>
          </p:cNvPr>
          <p:cNvSpPr>
            <a:spLocks noGrp="1"/>
          </p:cNvSpPr>
          <p:nvPr>
            <p:ph type="title"/>
          </p:nvPr>
        </p:nvSpPr>
        <p:spPr>
          <a:xfrm>
            <a:off x="2592925" y="757824"/>
            <a:ext cx="8911687" cy="576040"/>
          </a:xfrm>
        </p:spPr>
        <p:txBody>
          <a:bodyPr>
            <a:normAutofit fontScale="90000"/>
          </a:bodyPr>
          <a:lstStyle/>
          <a:p>
            <a:r>
              <a:rPr lang="en-US" dirty="0"/>
              <a:t>Unit Overview – Part 3: Legends &amp; Myths</a:t>
            </a:r>
          </a:p>
        </p:txBody>
      </p:sp>
      <p:sp>
        <p:nvSpPr>
          <p:cNvPr id="3" name="Content Placeholder 2">
            <a:extLst>
              <a:ext uri="{FF2B5EF4-FFF2-40B4-BE49-F238E27FC236}">
                <a16:creationId xmlns:a16="http://schemas.microsoft.com/office/drawing/2014/main" id="{CFF69D9C-0D71-8649-991B-683AA8B7D5E8}"/>
              </a:ext>
            </a:extLst>
          </p:cNvPr>
          <p:cNvSpPr>
            <a:spLocks noGrp="1"/>
          </p:cNvSpPr>
          <p:nvPr>
            <p:ph idx="1"/>
          </p:nvPr>
        </p:nvSpPr>
        <p:spPr>
          <a:xfrm>
            <a:off x="2592925" y="2103787"/>
            <a:ext cx="5772599" cy="3657601"/>
          </a:xfrm>
        </p:spPr>
        <p:txBody>
          <a:bodyPr>
            <a:noAutofit/>
          </a:bodyPr>
          <a:lstStyle/>
          <a:p>
            <a:pPr>
              <a:spcBef>
                <a:spcPts val="400"/>
              </a:spcBef>
            </a:pPr>
            <a:r>
              <a:rPr lang="en-US" sz="2000" dirty="0"/>
              <a:t>Duration: 1.5 – 2 weeks</a:t>
            </a:r>
          </a:p>
          <a:p>
            <a:pPr marL="0" indent="0">
              <a:spcBef>
                <a:spcPts val="400"/>
              </a:spcBef>
              <a:buNone/>
            </a:pPr>
            <a:endParaRPr lang="en-US" sz="1000" dirty="0"/>
          </a:p>
          <a:p>
            <a:pPr>
              <a:spcBef>
                <a:spcPts val="400"/>
              </a:spcBef>
            </a:pPr>
            <a:r>
              <a:rPr lang="en-US" sz="2000" dirty="0"/>
              <a:t>Suggested Lessons:</a:t>
            </a:r>
          </a:p>
          <a:p>
            <a:pPr lvl="1"/>
            <a:r>
              <a:rPr lang="en-CA" dirty="0"/>
              <a:t>“Introduction to Legends &amp; Myths”</a:t>
            </a:r>
          </a:p>
          <a:p>
            <a:pPr lvl="1"/>
            <a:r>
              <a:rPr lang="en-CA" dirty="0"/>
              <a:t>“Exploring Haida, Carrier and Nisga’a Legends”</a:t>
            </a:r>
          </a:p>
          <a:p>
            <a:pPr lvl="1"/>
            <a:r>
              <a:rPr lang="en-CA" dirty="0"/>
              <a:t>“Researching Indigenous Legends &amp; Myths”</a:t>
            </a:r>
          </a:p>
          <a:p>
            <a:pPr lvl="1"/>
            <a:r>
              <a:rPr lang="en-CA" dirty="0"/>
              <a:t>“Writing Legends &amp; Myths”</a:t>
            </a:r>
          </a:p>
          <a:p>
            <a:pPr lvl="1"/>
            <a:r>
              <a:rPr lang="en-CA" dirty="0"/>
              <a:t>“Sharing Legends &amp; Myths”</a:t>
            </a:r>
          </a:p>
        </p:txBody>
      </p:sp>
      <p:pic>
        <p:nvPicPr>
          <p:cNvPr id="5" name="Picture 4">
            <a:extLst>
              <a:ext uri="{FF2B5EF4-FFF2-40B4-BE49-F238E27FC236}">
                <a16:creationId xmlns:a16="http://schemas.microsoft.com/office/drawing/2014/main" id="{2CED670A-BECB-E845-AC1E-0281C6102251}"/>
              </a:ext>
            </a:extLst>
          </p:cNvPr>
          <p:cNvPicPr>
            <a:picLocks noChangeAspect="1"/>
          </p:cNvPicPr>
          <p:nvPr/>
        </p:nvPicPr>
        <p:blipFill>
          <a:blip r:embed="rId3"/>
          <a:stretch>
            <a:fillRect/>
          </a:stretch>
        </p:blipFill>
        <p:spPr>
          <a:xfrm>
            <a:off x="8466080" y="1676921"/>
            <a:ext cx="3149279" cy="3961357"/>
          </a:xfrm>
          <a:prstGeom prst="rect">
            <a:avLst/>
          </a:prstGeom>
        </p:spPr>
      </p:pic>
      <p:sp>
        <p:nvSpPr>
          <p:cNvPr id="6" name="TextBox 5">
            <a:extLst>
              <a:ext uri="{FF2B5EF4-FFF2-40B4-BE49-F238E27FC236}">
                <a16:creationId xmlns:a16="http://schemas.microsoft.com/office/drawing/2014/main" id="{F8A983C3-4FC7-194B-B4E4-4EF80CDA7975}"/>
              </a:ext>
            </a:extLst>
          </p:cNvPr>
          <p:cNvSpPr txBox="1"/>
          <p:nvPr/>
        </p:nvSpPr>
        <p:spPr>
          <a:xfrm>
            <a:off x="8365524" y="5638278"/>
            <a:ext cx="3390764" cy="246221"/>
          </a:xfrm>
          <a:prstGeom prst="rect">
            <a:avLst/>
          </a:prstGeom>
          <a:noFill/>
        </p:spPr>
        <p:txBody>
          <a:bodyPr wrap="square" rtlCol="0">
            <a:spAutoFit/>
          </a:bodyPr>
          <a:lstStyle/>
          <a:p>
            <a:r>
              <a:rPr lang="en-US" sz="10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https://marniej.wordpress.com/first-nations-legends/</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034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F46F-553E-4F41-BA0A-96E7885A8252}"/>
              </a:ext>
            </a:extLst>
          </p:cNvPr>
          <p:cNvSpPr>
            <a:spLocks noGrp="1"/>
          </p:cNvSpPr>
          <p:nvPr>
            <p:ph type="title"/>
          </p:nvPr>
        </p:nvSpPr>
        <p:spPr>
          <a:xfrm>
            <a:off x="2589211" y="450779"/>
            <a:ext cx="9100281" cy="963828"/>
          </a:xfrm>
        </p:spPr>
        <p:txBody>
          <a:bodyPr>
            <a:normAutofit/>
          </a:bodyPr>
          <a:lstStyle/>
          <a:p>
            <a:r>
              <a:rPr lang="en-US" dirty="0"/>
              <a:t>Part 1 Sample Lesson: </a:t>
            </a:r>
            <a:br>
              <a:rPr lang="en-US" dirty="0"/>
            </a:br>
            <a:r>
              <a:rPr lang="en-US" dirty="0"/>
              <a:t>Creating Stories &amp; Storytelling: Connecting Us to People, Place &amp; Land</a:t>
            </a:r>
            <a:r>
              <a:rPr lang="en-CA" dirty="0"/>
              <a:t> </a:t>
            </a:r>
            <a:endParaRPr lang="en-US" dirty="0"/>
          </a:p>
        </p:txBody>
      </p:sp>
      <p:sp>
        <p:nvSpPr>
          <p:cNvPr id="8" name="Content Placeholder 7">
            <a:extLst>
              <a:ext uri="{FF2B5EF4-FFF2-40B4-BE49-F238E27FC236}">
                <a16:creationId xmlns:a16="http://schemas.microsoft.com/office/drawing/2014/main" id="{7ACF2CD9-02F8-DD4C-A440-FC1601882CED}"/>
              </a:ext>
            </a:extLst>
          </p:cNvPr>
          <p:cNvSpPr>
            <a:spLocks noGrp="1"/>
          </p:cNvSpPr>
          <p:nvPr>
            <p:ph idx="1"/>
          </p:nvPr>
        </p:nvSpPr>
        <p:spPr>
          <a:xfrm>
            <a:off x="2589211" y="1828801"/>
            <a:ext cx="8915399" cy="4695567"/>
          </a:xfrm>
        </p:spPr>
        <p:txBody>
          <a:bodyPr>
            <a:normAutofit/>
          </a:bodyPr>
          <a:lstStyle/>
          <a:p>
            <a:pPr marL="0" indent="0">
              <a:buNone/>
            </a:pPr>
            <a:r>
              <a:rPr lang="en-US" b="1" dirty="0">
                <a:solidFill>
                  <a:schemeClr val="tx1"/>
                </a:solidFill>
              </a:rPr>
              <a:t>Overview</a:t>
            </a:r>
          </a:p>
          <a:p>
            <a:r>
              <a:rPr lang="en-US" dirty="0">
                <a:solidFill>
                  <a:schemeClr val="tx1"/>
                </a:solidFill>
              </a:rPr>
              <a:t>In this culminating Part 1 lesson, students create their own stories, emphasizing connections to people, place, and/or land.  </a:t>
            </a:r>
          </a:p>
          <a:p>
            <a:r>
              <a:rPr lang="en-US" dirty="0">
                <a:solidFill>
                  <a:schemeClr val="tx1"/>
                </a:solidFill>
              </a:rPr>
              <a:t>A “Story Workshop” approach gives students the opportunity to:</a:t>
            </a:r>
          </a:p>
          <a:p>
            <a:pPr lvl="1"/>
            <a:r>
              <a:rPr lang="en-US" dirty="0">
                <a:solidFill>
                  <a:schemeClr val="tx1"/>
                </a:solidFill>
              </a:rPr>
              <a:t>Create and share their stories in:</a:t>
            </a:r>
          </a:p>
          <a:p>
            <a:pPr lvl="2"/>
            <a:r>
              <a:rPr lang="en-US" sz="1600" dirty="0">
                <a:solidFill>
                  <a:schemeClr val="tx1"/>
                </a:solidFill>
              </a:rPr>
              <a:t>Story maps made from materials they have foraged.</a:t>
            </a:r>
          </a:p>
          <a:p>
            <a:pPr lvl="2"/>
            <a:r>
              <a:rPr lang="en-US" sz="1600" dirty="0">
                <a:solidFill>
                  <a:schemeClr val="tx1"/>
                </a:solidFill>
              </a:rPr>
              <a:t>Illustrations</a:t>
            </a:r>
          </a:p>
          <a:p>
            <a:pPr lvl="2"/>
            <a:r>
              <a:rPr lang="en-US" sz="1600" dirty="0">
                <a:solidFill>
                  <a:schemeClr val="tx1"/>
                </a:solidFill>
              </a:rPr>
              <a:t>Written word</a:t>
            </a:r>
          </a:p>
          <a:p>
            <a:pPr lvl="2"/>
            <a:r>
              <a:rPr lang="en-US" sz="1600" dirty="0">
                <a:solidFill>
                  <a:schemeClr val="tx1"/>
                </a:solidFill>
              </a:rPr>
              <a:t>Orally, to the class, a small group, or the teacher (depending on student). </a:t>
            </a:r>
            <a:endParaRPr lang="en-US" dirty="0">
              <a:solidFill>
                <a:schemeClr val="tx1"/>
              </a:solidFill>
            </a:endParaRPr>
          </a:p>
          <a:p>
            <a:r>
              <a:rPr lang="en-US" b="1" dirty="0">
                <a:solidFill>
                  <a:schemeClr val="tx1"/>
                </a:solidFill>
              </a:rPr>
              <a:t>Why is this important?</a:t>
            </a:r>
          </a:p>
          <a:p>
            <a:pPr lvl="1"/>
            <a:r>
              <a:rPr lang="en-US" dirty="0">
                <a:solidFill>
                  <a:schemeClr val="tx1"/>
                </a:solidFill>
              </a:rPr>
              <a:t>Empowering the Spirit, Sharing Through Story</a:t>
            </a:r>
          </a:p>
          <a:p>
            <a:pPr lvl="2"/>
            <a:r>
              <a:rPr lang="en-US" dirty="0">
                <a:solidFill>
                  <a:schemeClr val="tx1"/>
                </a:solidFill>
              </a:rPr>
              <a:t>“The Power of Storytelling” </a:t>
            </a:r>
            <a:r>
              <a:rPr lang="en-US" dirty="0">
                <a:solidFill>
                  <a:schemeClr val="tx1"/>
                </a:solidFill>
                <a:hlinkClick r:id="rId3"/>
              </a:rPr>
              <a:t>https://www.youtube.com/watch?v=CaHinOaygqk</a:t>
            </a:r>
            <a:endParaRPr lang="en-US" dirty="0">
              <a:solidFill>
                <a:schemeClr val="tx1"/>
              </a:solidFill>
            </a:endParaRPr>
          </a:p>
          <a:p>
            <a:pPr marL="0" indent="0">
              <a:buNone/>
            </a:pPr>
            <a:endParaRPr lang="en-US" dirty="0">
              <a:solidFill>
                <a:schemeClr val="tx1"/>
              </a:solidFill>
            </a:endParaRPr>
          </a:p>
        </p:txBody>
      </p:sp>
      <p:pic>
        <p:nvPicPr>
          <p:cNvPr id="11" name="Content Placeholder 5">
            <a:extLst>
              <a:ext uri="{FF2B5EF4-FFF2-40B4-BE49-F238E27FC236}">
                <a16:creationId xmlns:a16="http://schemas.microsoft.com/office/drawing/2014/main" id="{DEACAE83-EE6C-9A47-A60D-E7743BF0BEFD}"/>
              </a:ext>
            </a:extLst>
          </p:cNvPr>
          <p:cNvPicPr>
            <a:picLocks noChangeAspect="1"/>
          </p:cNvPicPr>
          <p:nvPr/>
        </p:nvPicPr>
        <p:blipFill>
          <a:blip r:embed="rId4"/>
          <a:stretch>
            <a:fillRect/>
          </a:stretch>
        </p:blipFill>
        <p:spPr>
          <a:xfrm rot="10800000">
            <a:off x="2746610" y="3878193"/>
            <a:ext cx="589477" cy="901553"/>
          </a:xfrm>
          <a:prstGeom prst="rect">
            <a:avLst/>
          </a:prstGeom>
          <a:noFill/>
          <a:effectLst>
            <a:softEdge rad="0"/>
          </a:effectLst>
        </p:spPr>
      </p:pic>
    </p:spTree>
    <p:extLst>
      <p:ext uri="{BB962C8B-B14F-4D97-AF65-F5344CB8AC3E}">
        <p14:creationId xmlns:p14="http://schemas.microsoft.com/office/powerpoint/2010/main" val="4159744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0A17-4B5E-EE46-93DD-49E03A24605A}"/>
              </a:ext>
            </a:extLst>
          </p:cNvPr>
          <p:cNvSpPr>
            <a:spLocks noGrp="1"/>
          </p:cNvSpPr>
          <p:nvPr>
            <p:ph type="title"/>
          </p:nvPr>
        </p:nvSpPr>
        <p:spPr>
          <a:xfrm>
            <a:off x="1857376" y="728664"/>
            <a:ext cx="9944100" cy="857250"/>
          </a:xfrm>
        </p:spPr>
        <p:txBody>
          <a:bodyPr>
            <a:normAutofit/>
          </a:bodyPr>
          <a:lstStyle/>
          <a:p>
            <a:r>
              <a:rPr lang="en-US" sz="2400" dirty="0"/>
              <a:t>Foraging &amp; Outdoor Experience: </a:t>
            </a:r>
            <a:br>
              <a:rPr lang="en-US" sz="2400" dirty="0"/>
            </a:br>
            <a:r>
              <a:rPr lang="en-US" sz="2400" dirty="0"/>
              <a:t>Helping Students Create Stories &amp; Storytelling Opportunities</a:t>
            </a:r>
          </a:p>
        </p:txBody>
      </p:sp>
      <p:pic>
        <p:nvPicPr>
          <p:cNvPr id="7" name="Content Placeholder 6">
            <a:extLst>
              <a:ext uri="{FF2B5EF4-FFF2-40B4-BE49-F238E27FC236}">
                <a16:creationId xmlns:a16="http://schemas.microsoft.com/office/drawing/2014/main" id="{5A8B276A-725D-7843-8041-59E1F136174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303466" y="1714500"/>
            <a:ext cx="4214810" cy="4214810"/>
          </a:xfrm>
          <a:prstGeom prst="rect">
            <a:avLst/>
          </a:prstGeom>
          <a:noFill/>
        </p:spPr>
      </p:pic>
      <p:pic>
        <p:nvPicPr>
          <p:cNvPr id="8" name="Content Placeholder 7">
            <a:extLst>
              <a:ext uri="{FF2B5EF4-FFF2-40B4-BE49-F238E27FC236}">
                <a16:creationId xmlns:a16="http://schemas.microsoft.com/office/drawing/2014/main" id="{A6736540-EAA9-6D43-9CC5-55B159E2805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81045" y="1714501"/>
            <a:ext cx="4200524" cy="4200524"/>
          </a:xfrm>
          <a:prstGeom prst="rect">
            <a:avLst/>
          </a:prstGeom>
          <a:noFill/>
        </p:spPr>
      </p:pic>
      <p:sp>
        <p:nvSpPr>
          <p:cNvPr id="3" name="TextBox 2">
            <a:extLst>
              <a:ext uri="{FF2B5EF4-FFF2-40B4-BE49-F238E27FC236}">
                <a16:creationId xmlns:a16="http://schemas.microsoft.com/office/drawing/2014/main" id="{46528A6D-3FBD-7644-9D5D-1399BDBAD7D2}"/>
              </a:ext>
            </a:extLst>
          </p:cNvPr>
          <p:cNvSpPr txBox="1"/>
          <p:nvPr/>
        </p:nvSpPr>
        <p:spPr>
          <a:xfrm>
            <a:off x="2303466" y="6072182"/>
            <a:ext cx="8978103" cy="646331"/>
          </a:xfrm>
          <a:prstGeom prst="rect">
            <a:avLst/>
          </a:prstGeom>
          <a:noFill/>
        </p:spPr>
        <p:txBody>
          <a:bodyPr wrap="square" rtlCol="0">
            <a:spAutoFit/>
          </a:bodyPr>
          <a:lstStyle/>
          <a:p>
            <a:pPr algn="ctr"/>
            <a:r>
              <a:rPr lang="en-US" dirty="0"/>
              <a:t>Pictures taken during Winter and Summer “Outdoor Forage &amp; Survival Days” with my Grade 4/5 class at Parkland Elementary, 2020/2021 School Year</a:t>
            </a:r>
          </a:p>
        </p:txBody>
      </p:sp>
    </p:spTree>
    <p:extLst>
      <p:ext uri="{BB962C8B-B14F-4D97-AF65-F5344CB8AC3E}">
        <p14:creationId xmlns:p14="http://schemas.microsoft.com/office/powerpoint/2010/main" val="283709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F46F-553E-4F41-BA0A-96E7885A8252}"/>
              </a:ext>
            </a:extLst>
          </p:cNvPr>
          <p:cNvSpPr>
            <a:spLocks noGrp="1"/>
          </p:cNvSpPr>
          <p:nvPr>
            <p:ph type="title"/>
          </p:nvPr>
        </p:nvSpPr>
        <p:spPr>
          <a:xfrm>
            <a:off x="2589211" y="446088"/>
            <a:ext cx="9100281" cy="976312"/>
          </a:xfrm>
        </p:spPr>
        <p:txBody>
          <a:bodyPr>
            <a:normAutofit/>
          </a:bodyPr>
          <a:lstStyle/>
          <a:p>
            <a:r>
              <a:rPr lang="en-US" dirty="0"/>
              <a:t>Part 1 Sample Lesson continued: </a:t>
            </a:r>
            <a:br>
              <a:rPr lang="en-US" dirty="0"/>
            </a:br>
            <a:r>
              <a:rPr lang="en-US" dirty="0"/>
              <a:t>Creating Stories &amp; Storytelling: Connecting Us to People, Place &amp; Land</a:t>
            </a:r>
            <a:r>
              <a:rPr lang="en-CA" dirty="0"/>
              <a:t> </a:t>
            </a:r>
            <a:endParaRPr lang="en-US" dirty="0"/>
          </a:p>
        </p:txBody>
      </p:sp>
      <p:sp>
        <p:nvSpPr>
          <p:cNvPr id="8" name="Content Placeholder 7">
            <a:extLst>
              <a:ext uri="{FF2B5EF4-FFF2-40B4-BE49-F238E27FC236}">
                <a16:creationId xmlns:a16="http://schemas.microsoft.com/office/drawing/2014/main" id="{7ACF2CD9-02F8-DD4C-A440-FC1601882CED}"/>
              </a:ext>
            </a:extLst>
          </p:cNvPr>
          <p:cNvSpPr>
            <a:spLocks noGrp="1"/>
          </p:cNvSpPr>
          <p:nvPr>
            <p:ph idx="1"/>
          </p:nvPr>
        </p:nvSpPr>
        <p:spPr>
          <a:xfrm>
            <a:off x="2589212" y="1556951"/>
            <a:ext cx="9248561" cy="5128054"/>
          </a:xfrm>
        </p:spPr>
        <p:txBody>
          <a:bodyPr>
            <a:normAutofit fontScale="47500" lnSpcReduction="20000"/>
          </a:bodyPr>
          <a:lstStyle/>
          <a:p>
            <a:pPr marL="0" lvl="0" indent="0">
              <a:buNone/>
            </a:pPr>
            <a:r>
              <a:rPr lang="en-US" sz="3800" b="1" dirty="0">
                <a:solidFill>
                  <a:schemeClr val="tx1"/>
                </a:solidFill>
              </a:rPr>
              <a:t>Success Criteria </a:t>
            </a:r>
            <a:r>
              <a:rPr lang="en-US" sz="3800" dirty="0">
                <a:solidFill>
                  <a:schemeClr val="tx1"/>
                </a:solidFill>
              </a:rPr>
              <a:t>- Students are expected to</a:t>
            </a:r>
            <a:r>
              <a:rPr lang="en-US" sz="3800" b="1" dirty="0">
                <a:solidFill>
                  <a:schemeClr val="tx1"/>
                </a:solidFill>
              </a:rPr>
              <a:t>:</a:t>
            </a:r>
            <a:endParaRPr lang="en-US" sz="3800" dirty="0">
              <a:solidFill>
                <a:schemeClr val="tx1"/>
              </a:solidFill>
            </a:endParaRPr>
          </a:p>
          <a:p>
            <a:pPr lvl="0"/>
            <a:r>
              <a:rPr lang="en-US" sz="3400" dirty="0">
                <a:solidFill>
                  <a:schemeClr val="tx1"/>
                </a:solidFill>
              </a:rPr>
              <a:t>Communicate in personal and creative ways.</a:t>
            </a:r>
          </a:p>
          <a:p>
            <a:pPr lvl="0"/>
            <a:r>
              <a:rPr lang="en-US" sz="3400" dirty="0">
                <a:solidFill>
                  <a:schemeClr val="tx1"/>
                </a:solidFill>
              </a:rPr>
              <a:t>Generate ideas during forage &amp; transfer them to story maps, illustrations &amp; written word.</a:t>
            </a:r>
            <a:endParaRPr lang="en-CA" sz="3400" dirty="0">
              <a:solidFill>
                <a:schemeClr val="tx1"/>
              </a:solidFill>
            </a:endParaRPr>
          </a:p>
          <a:p>
            <a:pPr lvl="0"/>
            <a:r>
              <a:rPr lang="en-US" sz="3400" dirty="0">
                <a:solidFill>
                  <a:schemeClr val="tx1"/>
                </a:solidFill>
              </a:rPr>
              <a:t>Use their imaginations and be willing to think “outside the box”—beyond what they already know.</a:t>
            </a:r>
            <a:endParaRPr lang="en-CA" sz="3400" dirty="0">
              <a:solidFill>
                <a:schemeClr val="tx1"/>
              </a:solidFill>
            </a:endParaRPr>
          </a:p>
          <a:p>
            <a:pPr lvl="0"/>
            <a:r>
              <a:rPr lang="en-US" sz="3400" dirty="0">
                <a:solidFill>
                  <a:schemeClr val="tx1"/>
                </a:solidFill>
              </a:rPr>
              <a:t>Reflect upon the information they received while observing and foraging in their local, natural, environment.</a:t>
            </a:r>
            <a:endParaRPr lang="en-CA" sz="3400" dirty="0">
              <a:solidFill>
                <a:schemeClr val="tx1"/>
              </a:solidFill>
            </a:endParaRPr>
          </a:p>
          <a:p>
            <a:pPr lvl="0"/>
            <a:r>
              <a:rPr lang="en-US" sz="3400" dirty="0">
                <a:solidFill>
                  <a:schemeClr val="tx1"/>
                </a:solidFill>
              </a:rPr>
              <a:t>Think critically and reflectively as they create stories with an indigenous perspective connecting themselves to others and to the world around them.</a:t>
            </a:r>
            <a:endParaRPr lang="en-CA" sz="3400" dirty="0">
              <a:solidFill>
                <a:schemeClr val="tx1"/>
              </a:solidFill>
            </a:endParaRPr>
          </a:p>
          <a:p>
            <a:pPr lvl="0"/>
            <a:r>
              <a:rPr lang="en-US" sz="3400" dirty="0">
                <a:solidFill>
                  <a:schemeClr val="tx1"/>
                </a:solidFill>
              </a:rPr>
              <a:t>Recognize that they are part of the “bigger picture” and create stories that showcase personal awareness and responsibility to people, place, and land.</a:t>
            </a:r>
            <a:endParaRPr lang="en-CA" sz="3400" dirty="0">
              <a:solidFill>
                <a:schemeClr val="tx1"/>
              </a:solidFill>
            </a:endParaRPr>
          </a:p>
          <a:p>
            <a:pPr lvl="0"/>
            <a:r>
              <a:rPr lang="en-US" sz="3400" dirty="0">
                <a:solidFill>
                  <a:schemeClr val="tx1"/>
                </a:solidFill>
              </a:rPr>
              <a:t>Reflect positively upon their own personal values, beliefs, &amp; perspectives (and those of their family’s and community’s); and upon the perspectives of indigenous peoples and their connectedness to people, place, and land.</a:t>
            </a:r>
            <a:endParaRPr lang="en-CA" sz="3400" dirty="0">
              <a:solidFill>
                <a:schemeClr val="tx1"/>
              </a:solidFill>
            </a:endParaRPr>
          </a:p>
          <a:p>
            <a:pPr lvl="0"/>
            <a:r>
              <a:rPr lang="en-US" sz="3400" dirty="0">
                <a:solidFill>
                  <a:schemeClr val="tx1"/>
                </a:solidFill>
              </a:rPr>
              <a:t>Appreciate connections between and among people and stories.</a:t>
            </a:r>
            <a:endParaRPr lang="en-CA" sz="3400" dirty="0">
              <a:solidFill>
                <a:schemeClr val="tx1"/>
              </a:solidFill>
            </a:endParaRPr>
          </a:p>
          <a:p>
            <a:pPr lvl="0"/>
            <a:r>
              <a:rPr lang="en-US" sz="3400" dirty="0">
                <a:solidFill>
                  <a:schemeClr val="tx1"/>
                </a:solidFill>
              </a:rPr>
              <a:t>Contribute positively to small and large group discussions and empathize with each other and appreciate others’ perspectives (even when different from their own).</a:t>
            </a:r>
            <a:r>
              <a:rPr lang="en-CA" sz="3400" dirty="0"/>
              <a:t> </a:t>
            </a:r>
            <a:endParaRPr lang="en-CA" sz="3400" dirty="0">
              <a:solidFill>
                <a:schemeClr val="tx1"/>
              </a:solidFill>
            </a:endParaRPr>
          </a:p>
        </p:txBody>
      </p:sp>
    </p:spTree>
    <p:extLst>
      <p:ext uri="{BB962C8B-B14F-4D97-AF65-F5344CB8AC3E}">
        <p14:creationId xmlns:p14="http://schemas.microsoft.com/office/powerpoint/2010/main" val="366222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F46F-553E-4F41-BA0A-96E7885A8252}"/>
              </a:ext>
            </a:extLst>
          </p:cNvPr>
          <p:cNvSpPr>
            <a:spLocks noGrp="1"/>
          </p:cNvSpPr>
          <p:nvPr>
            <p:ph type="title"/>
          </p:nvPr>
        </p:nvSpPr>
        <p:spPr>
          <a:xfrm>
            <a:off x="2589211" y="446088"/>
            <a:ext cx="9100281" cy="976312"/>
          </a:xfrm>
        </p:spPr>
        <p:txBody>
          <a:bodyPr>
            <a:normAutofit/>
          </a:bodyPr>
          <a:lstStyle/>
          <a:p>
            <a:r>
              <a:rPr lang="en-US" dirty="0"/>
              <a:t>Part 1 Sample Lesson continued:</a:t>
            </a:r>
            <a:br>
              <a:rPr lang="en-US" dirty="0"/>
            </a:br>
            <a:r>
              <a:rPr lang="en-US" dirty="0"/>
              <a:t>Creating Stories &amp; Storytelling: Connecting Us to People, Place &amp; Land</a:t>
            </a:r>
            <a:r>
              <a:rPr lang="en-CA" dirty="0"/>
              <a:t> </a:t>
            </a:r>
            <a:endParaRPr lang="en-US" dirty="0"/>
          </a:p>
        </p:txBody>
      </p:sp>
      <p:sp>
        <p:nvSpPr>
          <p:cNvPr id="8" name="Content Placeholder 7">
            <a:extLst>
              <a:ext uri="{FF2B5EF4-FFF2-40B4-BE49-F238E27FC236}">
                <a16:creationId xmlns:a16="http://schemas.microsoft.com/office/drawing/2014/main" id="{7ACF2CD9-02F8-DD4C-A440-FC1601882CED}"/>
              </a:ext>
            </a:extLst>
          </p:cNvPr>
          <p:cNvSpPr>
            <a:spLocks noGrp="1"/>
          </p:cNvSpPr>
          <p:nvPr>
            <p:ph idx="1"/>
          </p:nvPr>
        </p:nvSpPr>
        <p:spPr>
          <a:xfrm>
            <a:off x="2589213" y="1422400"/>
            <a:ext cx="6397626" cy="4706937"/>
          </a:xfrm>
        </p:spPr>
        <p:txBody>
          <a:bodyPr>
            <a:normAutofit/>
          </a:bodyPr>
          <a:lstStyle/>
          <a:p>
            <a:pPr marL="0" indent="0">
              <a:buNone/>
            </a:pPr>
            <a:r>
              <a:rPr lang="en-US" b="1" dirty="0"/>
              <a:t>Assessment Plan </a:t>
            </a:r>
          </a:p>
          <a:p>
            <a:r>
              <a:rPr lang="en-US" sz="1600" dirty="0"/>
              <a:t>Students will demonstrate their learning in three ways:</a:t>
            </a:r>
            <a:endParaRPr lang="en-CA" sz="1600" dirty="0"/>
          </a:p>
          <a:p>
            <a:pPr lvl="1"/>
            <a:r>
              <a:rPr lang="en-US" dirty="0"/>
              <a:t>First, they will demonstrate that they understand the foundational concept of the lesson by incorporating elements of people, place, and land into their story map and illustration. </a:t>
            </a:r>
          </a:p>
          <a:p>
            <a:pPr lvl="1"/>
            <a:r>
              <a:rPr lang="en-US" dirty="0"/>
              <a:t>Second, they will write down their stories, which will be assessed against a simple “Written Story Rubric” (next slide).</a:t>
            </a:r>
            <a:endParaRPr lang="en-CA" dirty="0"/>
          </a:p>
          <a:p>
            <a:pPr lvl="1"/>
            <a:r>
              <a:rPr lang="en-US" dirty="0"/>
              <a:t>Third, they will demonstrate their proficiency in oral storytelling by verbally communicating their story (drawing upon the oral storytelling processes they learned in a previous lesson).  The teacher will assess students against a simple “Oral Storytelling Rubric” (next slide).</a:t>
            </a:r>
          </a:p>
        </p:txBody>
      </p:sp>
      <p:pic>
        <p:nvPicPr>
          <p:cNvPr id="1025" name="Picture 1" descr="page1image50710560">
            <a:extLst>
              <a:ext uri="{FF2B5EF4-FFF2-40B4-BE49-F238E27FC236}">
                <a16:creationId xmlns:a16="http://schemas.microsoft.com/office/drawing/2014/main" id="{79AC8952-9912-D34B-B014-AED2D7F38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4161" y="1877102"/>
            <a:ext cx="2038168" cy="14362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ow To Improve Writing Skills For Kids: 14 Easy Tips">
            <a:extLst>
              <a:ext uri="{FF2B5EF4-FFF2-40B4-BE49-F238E27FC236}">
                <a16:creationId xmlns:a16="http://schemas.microsoft.com/office/drawing/2014/main" id="{47641457-F8EF-3243-B88E-29C02EF80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1478" y="3552599"/>
            <a:ext cx="2398014" cy="117112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he Power of Sharing Your Story With Students | Edutopia">
            <a:extLst>
              <a:ext uri="{FF2B5EF4-FFF2-40B4-BE49-F238E27FC236}">
                <a16:creationId xmlns:a16="http://schemas.microsoft.com/office/drawing/2014/main" id="{094C4693-5407-EF44-AD8A-EA3241672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4264" y="4962926"/>
            <a:ext cx="2855228" cy="160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569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6FC7F2-185B-8041-9F99-4157ACD6C6F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B9F783FE-BA11-2640-8734-9D8BFA48B573}"/>
              </a:ext>
            </a:extLst>
          </p:cNvPr>
          <p:cNvGraphicFramePr>
            <a:graphicFrameLocks noGrp="1"/>
          </p:cNvGraphicFramePr>
          <p:nvPr>
            <p:extLst>
              <p:ext uri="{D42A27DB-BD31-4B8C-83A1-F6EECF244321}">
                <p14:modId xmlns:p14="http://schemas.microsoft.com/office/powerpoint/2010/main" val="877940591"/>
              </p:ext>
            </p:extLst>
          </p:nvPr>
        </p:nvGraphicFramePr>
        <p:xfrm>
          <a:off x="3261284" y="424029"/>
          <a:ext cx="8080121" cy="6009942"/>
        </p:xfrm>
        <a:graphic>
          <a:graphicData uri="http://schemas.openxmlformats.org/drawingml/2006/table">
            <a:tbl>
              <a:tblPr firstRow="1" firstCol="1" bandRow="1">
                <a:tableStyleId>{5C22544A-7EE6-4342-B048-85BDC9FD1C3A}</a:tableStyleId>
              </a:tblPr>
              <a:tblGrid>
                <a:gridCol w="1923780">
                  <a:extLst>
                    <a:ext uri="{9D8B030D-6E8A-4147-A177-3AD203B41FA5}">
                      <a16:colId xmlns:a16="http://schemas.microsoft.com/office/drawing/2014/main" val="961031090"/>
                    </a:ext>
                  </a:extLst>
                </a:gridCol>
                <a:gridCol w="1387771">
                  <a:extLst>
                    <a:ext uri="{9D8B030D-6E8A-4147-A177-3AD203B41FA5}">
                      <a16:colId xmlns:a16="http://schemas.microsoft.com/office/drawing/2014/main" val="3256905379"/>
                    </a:ext>
                  </a:extLst>
                </a:gridCol>
                <a:gridCol w="1154326">
                  <a:extLst>
                    <a:ext uri="{9D8B030D-6E8A-4147-A177-3AD203B41FA5}">
                      <a16:colId xmlns:a16="http://schemas.microsoft.com/office/drawing/2014/main" val="3320445560"/>
                    </a:ext>
                  </a:extLst>
                </a:gridCol>
                <a:gridCol w="1470454">
                  <a:extLst>
                    <a:ext uri="{9D8B030D-6E8A-4147-A177-3AD203B41FA5}">
                      <a16:colId xmlns:a16="http://schemas.microsoft.com/office/drawing/2014/main" val="3850373050"/>
                    </a:ext>
                  </a:extLst>
                </a:gridCol>
                <a:gridCol w="2143790">
                  <a:extLst>
                    <a:ext uri="{9D8B030D-6E8A-4147-A177-3AD203B41FA5}">
                      <a16:colId xmlns:a16="http://schemas.microsoft.com/office/drawing/2014/main" val="1197628859"/>
                    </a:ext>
                  </a:extLst>
                </a:gridCol>
              </a:tblGrid>
              <a:tr h="538710">
                <a:tc>
                  <a:txBody>
                    <a:bodyPr/>
                    <a:lstStyle/>
                    <a:p>
                      <a:pPr>
                        <a:lnSpc>
                          <a:spcPct val="107000"/>
                        </a:lnSpc>
                      </a:pPr>
                      <a:endParaRPr lang="en-US" sz="1000" dirty="0">
                        <a:effectLst/>
                      </a:endParaRPr>
                    </a:p>
                    <a:p>
                      <a:pPr>
                        <a:lnSpc>
                          <a:spcPct val="107000"/>
                        </a:lnSpc>
                      </a:pPr>
                      <a:r>
                        <a:rPr lang="en-US" sz="1000" dirty="0">
                          <a:effectLst/>
                        </a:rPr>
                        <a:t>Story Writing Rubric:               /16</a:t>
                      </a:r>
                    </a:p>
                    <a:p>
                      <a:pPr>
                        <a:lnSpc>
                          <a:spcPct val="107000"/>
                        </a:lnSpc>
                      </a:pPr>
                      <a:endParaRPr lang="en-CA" sz="500"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1000" b="1" dirty="0">
                          <a:effectLst/>
                        </a:rPr>
                        <a:t> </a:t>
                      </a:r>
                      <a:endParaRPr lang="en-CA" sz="1000" b="1" dirty="0">
                        <a:effectLst/>
                      </a:endParaRPr>
                    </a:p>
                    <a:p>
                      <a:pPr>
                        <a:lnSpc>
                          <a:spcPct val="107000"/>
                        </a:lnSpc>
                      </a:pPr>
                      <a:r>
                        <a:rPr lang="en-US" sz="1000" b="1" dirty="0">
                          <a:effectLst/>
                        </a:rPr>
                        <a:t>Emerging (1)</a:t>
                      </a:r>
                      <a:endParaRPr lang="en-CA" sz="1000" b="1"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1000" b="1" dirty="0">
                          <a:effectLst/>
                        </a:rPr>
                        <a:t> </a:t>
                      </a:r>
                      <a:endParaRPr lang="en-CA" sz="1000" b="1" dirty="0">
                        <a:effectLst/>
                      </a:endParaRPr>
                    </a:p>
                    <a:p>
                      <a:pPr algn="just"/>
                      <a:r>
                        <a:rPr lang="en-US" sz="1000" b="1" dirty="0">
                          <a:effectLst/>
                        </a:rPr>
                        <a:t>Developing (2)</a:t>
                      </a:r>
                      <a:endParaRPr lang="en-CA" sz="1000" b="1"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1000" b="1" dirty="0">
                          <a:effectLst/>
                        </a:rPr>
                        <a:t> </a:t>
                      </a:r>
                      <a:endParaRPr lang="en-CA" sz="1000" b="1" dirty="0">
                        <a:effectLst/>
                      </a:endParaRPr>
                    </a:p>
                    <a:p>
                      <a:pPr>
                        <a:lnSpc>
                          <a:spcPct val="107000"/>
                        </a:lnSpc>
                      </a:pPr>
                      <a:r>
                        <a:rPr lang="en-US" sz="1000" b="1" dirty="0">
                          <a:effectLst/>
                        </a:rPr>
                        <a:t>Proficient (3)</a:t>
                      </a:r>
                      <a:endParaRPr lang="en-CA" sz="1000" b="1"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1000" b="1" dirty="0">
                          <a:effectLst/>
                        </a:rPr>
                        <a:t> </a:t>
                      </a:r>
                      <a:endParaRPr lang="en-CA" sz="1000" b="1" dirty="0">
                        <a:effectLst/>
                      </a:endParaRPr>
                    </a:p>
                    <a:p>
                      <a:pPr>
                        <a:lnSpc>
                          <a:spcPct val="107000"/>
                        </a:lnSpc>
                      </a:pPr>
                      <a:r>
                        <a:rPr lang="en-US" sz="1000" b="1" dirty="0">
                          <a:effectLst/>
                        </a:rPr>
                        <a:t>Extending (4)</a:t>
                      </a:r>
                      <a:endParaRPr lang="en-CA" sz="1000" b="1" dirty="0">
                        <a:effectLst/>
                        <a:latin typeface="Times" pitchFamily="2" charset="0"/>
                        <a:ea typeface="SimSun" panose="02010600030101010101" pitchFamily="2" charset="-122"/>
                        <a:cs typeface="Times" pitchFamily="2" charset="0"/>
                      </a:endParaRPr>
                    </a:p>
                  </a:txBody>
                  <a:tcPr marL="44758" marR="44758" marT="0" marB="0"/>
                </a:tc>
                <a:extLst>
                  <a:ext uri="{0D108BD9-81ED-4DB2-BD59-A6C34878D82A}">
                    <a16:rowId xmlns:a16="http://schemas.microsoft.com/office/drawing/2014/main" val="3120029806"/>
                  </a:ext>
                </a:extLst>
              </a:tr>
              <a:tr h="672707">
                <a:tc>
                  <a:txBody>
                    <a:bodyPr/>
                    <a:lstStyle/>
                    <a:p>
                      <a:pPr>
                        <a:lnSpc>
                          <a:spcPct val="107000"/>
                        </a:lnSpc>
                      </a:pPr>
                      <a:endParaRPr lang="en-US" sz="1000" dirty="0">
                        <a:effectLst/>
                      </a:endParaRPr>
                    </a:p>
                    <a:p>
                      <a:pPr>
                        <a:lnSpc>
                          <a:spcPct val="107000"/>
                        </a:lnSpc>
                      </a:pPr>
                      <a:r>
                        <a:rPr lang="en-US" sz="1000" dirty="0">
                          <a:effectLst/>
                        </a:rPr>
                        <a:t>Story makes connections to people, place, and/or land.</a:t>
                      </a:r>
                      <a:endParaRPr lang="en-CA" sz="1000"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endParaRPr>
                    </a:p>
                    <a:p>
                      <a:pPr>
                        <a:lnSpc>
                          <a:spcPct val="107000"/>
                        </a:lnSpc>
                      </a:pPr>
                      <a:r>
                        <a:rPr lang="en-US" sz="800">
                          <a:effectLst/>
                        </a:rPr>
                        <a:t> </a:t>
                      </a:r>
                      <a:endParaRPr lang="en-CA" sz="800">
                        <a:effectLst/>
                      </a:endParaRPr>
                    </a:p>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dirty="0">
                          <a:effectLst/>
                        </a:rPr>
                        <a:t> </a:t>
                      </a:r>
                      <a:endParaRPr lang="en-CA" sz="800" dirty="0">
                        <a:effectLst/>
                        <a:latin typeface="Times" pitchFamily="2" charset="0"/>
                        <a:ea typeface="SimSun" panose="02010600030101010101" pitchFamily="2" charset="-122"/>
                        <a:cs typeface="Times" pitchFamily="2" charset="0"/>
                      </a:endParaRPr>
                    </a:p>
                  </a:txBody>
                  <a:tcPr marL="44758" marR="44758" marT="0" marB="0"/>
                </a:tc>
                <a:extLst>
                  <a:ext uri="{0D108BD9-81ED-4DB2-BD59-A6C34878D82A}">
                    <a16:rowId xmlns:a16="http://schemas.microsoft.com/office/drawing/2014/main" val="3601524025"/>
                  </a:ext>
                </a:extLst>
              </a:tr>
              <a:tr h="860641">
                <a:tc>
                  <a:txBody>
                    <a:bodyPr/>
                    <a:lstStyle/>
                    <a:p>
                      <a:pPr>
                        <a:lnSpc>
                          <a:spcPct val="107000"/>
                        </a:lnSpc>
                      </a:pPr>
                      <a:endParaRPr lang="en-US" sz="500" dirty="0">
                        <a:effectLst/>
                      </a:endParaRPr>
                    </a:p>
                    <a:p>
                      <a:pPr>
                        <a:lnSpc>
                          <a:spcPct val="107000"/>
                        </a:lnSpc>
                      </a:pPr>
                      <a:r>
                        <a:rPr lang="en-US" sz="1000" dirty="0">
                          <a:effectLst/>
                        </a:rPr>
                        <a:t>Story has a beginning, a middle, and an end, and flows in a clear, understandable sequence.</a:t>
                      </a:r>
                    </a:p>
                    <a:p>
                      <a:pPr>
                        <a:lnSpc>
                          <a:spcPct val="107000"/>
                        </a:lnSpc>
                      </a:pPr>
                      <a:endParaRPr lang="en-CA" sz="1000"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dirty="0">
                          <a:effectLst/>
                        </a:rPr>
                        <a:t> </a:t>
                      </a:r>
                      <a:endParaRPr lang="en-CA" sz="800"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dirty="0">
                          <a:effectLst/>
                        </a:rPr>
                        <a:t> </a:t>
                      </a:r>
                      <a:endParaRPr lang="en-CA" sz="800" dirty="0">
                        <a:effectLst/>
                        <a:latin typeface="Times" pitchFamily="2" charset="0"/>
                        <a:ea typeface="SimSun" panose="02010600030101010101" pitchFamily="2" charset="-122"/>
                        <a:cs typeface="Times" pitchFamily="2" charset="0"/>
                      </a:endParaRPr>
                    </a:p>
                  </a:txBody>
                  <a:tcPr marL="44758" marR="44758" marT="0" marB="0"/>
                </a:tc>
                <a:extLst>
                  <a:ext uri="{0D108BD9-81ED-4DB2-BD59-A6C34878D82A}">
                    <a16:rowId xmlns:a16="http://schemas.microsoft.com/office/drawing/2014/main" val="2018816926"/>
                  </a:ext>
                </a:extLst>
              </a:tr>
              <a:tr h="703694">
                <a:tc>
                  <a:txBody>
                    <a:bodyPr/>
                    <a:lstStyle/>
                    <a:p>
                      <a:pPr>
                        <a:lnSpc>
                          <a:spcPct val="107000"/>
                        </a:lnSpc>
                      </a:pPr>
                      <a:endParaRPr lang="en-US" sz="500" dirty="0">
                        <a:effectLst/>
                      </a:endParaRPr>
                    </a:p>
                    <a:p>
                      <a:pPr>
                        <a:lnSpc>
                          <a:spcPct val="107000"/>
                        </a:lnSpc>
                      </a:pPr>
                      <a:r>
                        <a:rPr lang="en-US" sz="1000" dirty="0">
                          <a:effectLst/>
                        </a:rPr>
                        <a:t>Learner experiments with words, structures, and ideas to create an original story.</a:t>
                      </a:r>
                    </a:p>
                    <a:p>
                      <a:pPr>
                        <a:lnSpc>
                          <a:spcPct val="107000"/>
                        </a:lnSpc>
                      </a:pPr>
                      <a:endParaRPr lang="en-CA" sz="1000"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dirty="0">
                          <a:effectLst/>
                        </a:rPr>
                        <a:t> </a:t>
                      </a:r>
                      <a:endParaRPr lang="en-CA" sz="800"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extLst>
                  <a:ext uri="{0D108BD9-81ED-4DB2-BD59-A6C34878D82A}">
                    <a16:rowId xmlns:a16="http://schemas.microsoft.com/office/drawing/2014/main" val="301617106"/>
                  </a:ext>
                </a:extLst>
              </a:tr>
              <a:tr h="615198">
                <a:tc>
                  <a:txBody>
                    <a:bodyPr/>
                    <a:lstStyle/>
                    <a:p>
                      <a:pPr>
                        <a:lnSpc>
                          <a:spcPct val="107000"/>
                        </a:lnSpc>
                      </a:pPr>
                      <a:endParaRPr lang="en-US" sz="1000" dirty="0">
                        <a:effectLst/>
                      </a:endParaRPr>
                    </a:p>
                    <a:p>
                      <a:pPr>
                        <a:lnSpc>
                          <a:spcPct val="107000"/>
                        </a:lnSpc>
                      </a:pPr>
                      <a:r>
                        <a:rPr lang="en-US" sz="1000" dirty="0">
                          <a:effectLst/>
                        </a:rPr>
                        <a:t>Learner uses elements of story to create meaning.</a:t>
                      </a:r>
                      <a:endParaRPr lang="en-CA" sz="1000" dirty="0">
                        <a:effectLst/>
                        <a:latin typeface="Times" pitchFamily="2" charset="0"/>
                        <a:ea typeface="SimSun" panose="02010600030101010101" pitchFamily="2" charset="-122"/>
                      </a:endParaRPr>
                    </a:p>
                    <a:p>
                      <a:pPr>
                        <a:lnSpc>
                          <a:spcPct val="107000"/>
                        </a:lnSpc>
                      </a:pPr>
                      <a:endParaRPr lang="en-US" sz="1000" dirty="0">
                        <a:effectLst/>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extLst>
                  <a:ext uri="{0D108BD9-81ED-4DB2-BD59-A6C34878D82A}">
                    <a16:rowId xmlns:a16="http://schemas.microsoft.com/office/drawing/2014/main" val="4205191291"/>
                  </a:ext>
                </a:extLst>
              </a:tr>
              <a:tr h="560843">
                <a:tc>
                  <a:txBody>
                    <a:bodyPr/>
                    <a:lstStyle/>
                    <a:p>
                      <a:pPr>
                        <a:lnSpc>
                          <a:spcPct val="107000"/>
                        </a:lnSpc>
                      </a:pPr>
                      <a:endParaRPr lang="en-US" sz="1000" dirty="0">
                        <a:effectLst/>
                      </a:endParaRPr>
                    </a:p>
                    <a:p>
                      <a:pPr>
                        <a:lnSpc>
                          <a:spcPct val="107000"/>
                        </a:lnSpc>
                      </a:pPr>
                      <a:r>
                        <a:rPr lang="en-US" sz="1000" dirty="0">
                          <a:effectLst/>
                        </a:rPr>
                        <a:t>Oral Storytelling Rubric:                  /4</a:t>
                      </a:r>
                      <a:endParaRPr lang="en-CA" sz="1000"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1000" b="1" dirty="0">
                          <a:solidFill>
                            <a:schemeClr val="bg1"/>
                          </a:solidFill>
                          <a:effectLst/>
                        </a:rPr>
                        <a:t>   </a:t>
                      </a:r>
                      <a:endParaRPr lang="en-CA" sz="1000" b="1" dirty="0">
                        <a:solidFill>
                          <a:schemeClr val="bg1"/>
                        </a:solidFill>
                        <a:effectLst/>
                      </a:endParaRPr>
                    </a:p>
                    <a:p>
                      <a:pPr>
                        <a:lnSpc>
                          <a:spcPct val="107000"/>
                        </a:lnSpc>
                      </a:pPr>
                      <a:r>
                        <a:rPr lang="en-US" sz="1000" b="1" dirty="0">
                          <a:solidFill>
                            <a:schemeClr val="bg1"/>
                          </a:solidFill>
                          <a:effectLst/>
                        </a:rPr>
                        <a:t>Emerging (1)</a:t>
                      </a:r>
                      <a:endParaRPr lang="en-CA" sz="1000" b="1" dirty="0">
                        <a:solidFill>
                          <a:schemeClr val="bg1"/>
                        </a:solidFill>
                        <a:effectLst/>
                        <a:latin typeface="Times" pitchFamily="2" charset="0"/>
                        <a:ea typeface="SimSun" panose="02010600030101010101" pitchFamily="2" charset="-122"/>
                        <a:cs typeface="Times" pitchFamily="2" charset="0"/>
                      </a:endParaRPr>
                    </a:p>
                  </a:txBody>
                  <a:tcPr marL="44758" marR="44758" marT="0" marB="0">
                    <a:solidFill>
                      <a:schemeClr val="accent1"/>
                    </a:solidFill>
                  </a:tcPr>
                </a:tc>
                <a:tc>
                  <a:txBody>
                    <a:bodyPr/>
                    <a:lstStyle/>
                    <a:p>
                      <a:pPr>
                        <a:lnSpc>
                          <a:spcPct val="107000"/>
                        </a:lnSpc>
                      </a:pPr>
                      <a:r>
                        <a:rPr lang="en-US" sz="1000" b="1" dirty="0">
                          <a:solidFill>
                            <a:schemeClr val="bg1"/>
                          </a:solidFill>
                          <a:effectLst/>
                        </a:rPr>
                        <a:t> </a:t>
                      </a:r>
                      <a:endParaRPr lang="en-CA" sz="1000" b="1" dirty="0">
                        <a:solidFill>
                          <a:schemeClr val="bg1"/>
                        </a:solidFill>
                        <a:effectLst/>
                      </a:endParaRPr>
                    </a:p>
                    <a:p>
                      <a:pPr>
                        <a:lnSpc>
                          <a:spcPct val="107000"/>
                        </a:lnSpc>
                      </a:pPr>
                      <a:r>
                        <a:rPr lang="en-US" sz="1000" b="1" dirty="0">
                          <a:solidFill>
                            <a:schemeClr val="bg1"/>
                          </a:solidFill>
                          <a:effectLst/>
                        </a:rPr>
                        <a:t>Developing (2)</a:t>
                      </a:r>
                      <a:endParaRPr lang="en-CA" sz="1000" b="1" dirty="0">
                        <a:solidFill>
                          <a:schemeClr val="bg1"/>
                        </a:solidFill>
                        <a:effectLst/>
                        <a:latin typeface="Times" pitchFamily="2" charset="0"/>
                        <a:ea typeface="SimSun" panose="02010600030101010101" pitchFamily="2" charset="-122"/>
                        <a:cs typeface="Times" pitchFamily="2" charset="0"/>
                      </a:endParaRPr>
                    </a:p>
                  </a:txBody>
                  <a:tcPr marL="44758" marR="44758" marT="0" marB="0">
                    <a:solidFill>
                      <a:schemeClr val="accent1"/>
                    </a:solidFill>
                  </a:tcPr>
                </a:tc>
                <a:tc>
                  <a:txBody>
                    <a:bodyPr/>
                    <a:lstStyle/>
                    <a:p>
                      <a:pPr>
                        <a:lnSpc>
                          <a:spcPct val="107000"/>
                        </a:lnSpc>
                      </a:pPr>
                      <a:r>
                        <a:rPr lang="en-US" sz="1000" b="1" dirty="0">
                          <a:solidFill>
                            <a:schemeClr val="bg1"/>
                          </a:solidFill>
                          <a:effectLst/>
                        </a:rPr>
                        <a:t> </a:t>
                      </a:r>
                      <a:endParaRPr lang="en-CA" sz="1000" b="1" dirty="0">
                        <a:solidFill>
                          <a:schemeClr val="bg1"/>
                        </a:solidFill>
                        <a:effectLst/>
                      </a:endParaRPr>
                    </a:p>
                    <a:p>
                      <a:pPr>
                        <a:lnSpc>
                          <a:spcPct val="107000"/>
                        </a:lnSpc>
                      </a:pPr>
                      <a:r>
                        <a:rPr lang="en-US" sz="1000" b="1" dirty="0">
                          <a:solidFill>
                            <a:schemeClr val="bg1"/>
                          </a:solidFill>
                          <a:effectLst/>
                        </a:rPr>
                        <a:t>Proficient (3)</a:t>
                      </a:r>
                      <a:endParaRPr lang="en-CA" sz="1000" b="1" dirty="0">
                        <a:solidFill>
                          <a:schemeClr val="bg1"/>
                        </a:solidFill>
                        <a:effectLst/>
                        <a:latin typeface="Times" pitchFamily="2" charset="0"/>
                        <a:ea typeface="SimSun" panose="02010600030101010101" pitchFamily="2" charset="-122"/>
                        <a:cs typeface="Times" pitchFamily="2" charset="0"/>
                      </a:endParaRPr>
                    </a:p>
                  </a:txBody>
                  <a:tcPr marL="44758" marR="44758" marT="0" marB="0">
                    <a:solidFill>
                      <a:schemeClr val="accent1"/>
                    </a:solidFill>
                  </a:tcPr>
                </a:tc>
                <a:tc>
                  <a:txBody>
                    <a:bodyPr/>
                    <a:lstStyle/>
                    <a:p>
                      <a:pPr>
                        <a:lnSpc>
                          <a:spcPct val="107000"/>
                        </a:lnSpc>
                      </a:pPr>
                      <a:r>
                        <a:rPr lang="en-US" sz="1000" b="1" dirty="0">
                          <a:solidFill>
                            <a:schemeClr val="bg1"/>
                          </a:solidFill>
                          <a:effectLst/>
                        </a:rPr>
                        <a:t> </a:t>
                      </a:r>
                      <a:endParaRPr lang="en-CA" sz="1000" b="1" dirty="0">
                        <a:solidFill>
                          <a:schemeClr val="bg1"/>
                        </a:solidFill>
                        <a:effectLst/>
                      </a:endParaRPr>
                    </a:p>
                    <a:p>
                      <a:pPr>
                        <a:lnSpc>
                          <a:spcPct val="107000"/>
                        </a:lnSpc>
                      </a:pPr>
                      <a:r>
                        <a:rPr lang="en-US" sz="1000" b="1" dirty="0">
                          <a:solidFill>
                            <a:schemeClr val="bg1"/>
                          </a:solidFill>
                          <a:effectLst/>
                        </a:rPr>
                        <a:t>Extending (4)</a:t>
                      </a:r>
                      <a:endParaRPr lang="en-CA" sz="1000" b="1" dirty="0">
                        <a:solidFill>
                          <a:schemeClr val="bg1"/>
                        </a:solidFill>
                        <a:effectLst/>
                        <a:latin typeface="Times" pitchFamily="2" charset="0"/>
                        <a:ea typeface="SimSun" panose="02010600030101010101" pitchFamily="2" charset="-122"/>
                        <a:cs typeface="Times" pitchFamily="2" charset="0"/>
                      </a:endParaRPr>
                    </a:p>
                  </a:txBody>
                  <a:tcPr marL="44758" marR="44758" marT="0" marB="0">
                    <a:solidFill>
                      <a:schemeClr val="accent1"/>
                    </a:solidFill>
                  </a:tcPr>
                </a:tc>
                <a:extLst>
                  <a:ext uri="{0D108BD9-81ED-4DB2-BD59-A6C34878D82A}">
                    <a16:rowId xmlns:a16="http://schemas.microsoft.com/office/drawing/2014/main" val="417624536"/>
                  </a:ext>
                </a:extLst>
              </a:tr>
              <a:tr h="1942450">
                <a:tc>
                  <a:txBody>
                    <a:bodyPr/>
                    <a:lstStyle/>
                    <a:p>
                      <a:endParaRPr lang="en-US" sz="1000" dirty="0">
                        <a:effectLst/>
                      </a:endParaRPr>
                    </a:p>
                    <a:p>
                      <a:r>
                        <a:rPr lang="en-US" sz="1000" dirty="0">
                          <a:effectLst/>
                        </a:rPr>
                        <a:t>Learner shares their story using effective oral communication skills: a clear voice, vocal expression, varied tone to differentiate the storyteller’s natural voice from the characters’ voices, presents the story efficiently, keeping the listeners’ attention throughout.</a:t>
                      </a:r>
                      <a:endParaRPr lang="en-CA" sz="1000" dirty="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endParaRPr>
                    </a:p>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a:effectLst/>
                        </a:rPr>
                        <a:t> </a:t>
                      </a:r>
                      <a:endParaRPr lang="en-CA" sz="800">
                        <a:effectLst/>
                      </a:endParaRPr>
                    </a:p>
                    <a:p>
                      <a:pPr>
                        <a:lnSpc>
                          <a:spcPct val="107000"/>
                        </a:lnSpc>
                      </a:pPr>
                      <a:r>
                        <a:rPr lang="en-US" sz="700">
                          <a:effectLst/>
                        </a:rPr>
                        <a:t> </a:t>
                      </a:r>
                      <a:endParaRPr lang="en-CA" sz="800">
                        <a:effectLst/>
                      </a:endParaRPr>
                    </a:p>
                    <a:p>
                      <a:pPr>
                        <a:lnSpc>
                          <a:spcPct val="107000"/>
                        </a:lnSpc>
                      </a:pPr>
                      <a:r>
                        <a:rPr lang="en-US" sz="700">
                          <a:effectLst/>
                        </a:rPr>
                        <a:t> </a:t>
                      </a:r>
                      <a:endParaRPr lang="en-CA" sz="800">
                        <a:effectLst/>
                      </a:endParaRPr>
                    </a:p>
                    <a:p>
                      <a:pPr>
                        <a:lnSpc>
                          <a:spcPct val="107000"/>
                        </a:lnSpc>
                      </a:pPr>
                      <a:r>
                        <a:rPr lang="en-US" sz="700">
                          <a:effectLst/>
                        </a:rPr>
                        <a:t> </a:t>
                      </a:r>
                      <a:endParaRPr lang="en-CA" sz="800">
                        <a:effectLst/>
                      </a:endParaRPr>
                    </a:p>
                    <a:p>
                      <a:pPr>
                        <a:lnSpc>
                          <a:spcPct val="107000"/>
                        </a:lnSpc>
                      </a:pPr>
                      <a:r>
                        <a:rPr lang="en-US" sz="700">
                          <a:effectLst/>
                        </a:rPr>
                        <a:t> </a:t>
                      </a:r>
                      <a:endParaRPr lang="en-CA" sz="800">
                        <a:effectLst/>
                        <a:latin typeface="Times" pitchFamily="2" charset="0"/>
                        <a:ea typeface="SimSun" panose="02010600030101010101" pitchFamily="2" charset="-122"/>
                        <a:cs typeface="Times" pitchFamily="2" charset="0"/>
                      </a:endParaRPr>
                    </a:p>
                  </a:txBody>
                  <a:tcPr marL="44758" marR="44758" marT="0" marB="0"/>
                </a:tc>
                <a:tc>
                  <a:txBody>
                    <a:bodyPr/>
                    <a:lstStyle/>
                    <a:p>
                      <a:pPr>
                        <a:lnSpc>
                          <a:spcPct val="107000"/>
                        </a:lnSpc>
                      </a:pPr>
                      <a:r>
                        <a:rPr lang="en-US" sz="700" dirty="0">
                          <a:effectLst/>
                        </a:rPr>
                        <a:t> </a:t>
                      </a:r>
                      <a:endParaRPr lang="en-CA" sz="800" dirty="0">
                        <a:effectLst/>
                        <a:latin typeface="Times" pitchFamily="2" charset="0"/>
                        <a:ea typeface="SimSun" panose="02010600030101010101" pitchFamily="2" charset="-122"/>
                        <a:cs typeface="Times" pitchFamily="2" charset="0"/>
                      </a:endParaRPr>
                    </a:p>
                  </a:txBody>
                  <a:tcPr marL="44758" marR="44758" marT="0" marB="0"/>
                </a:tc>
                <a:extLst>
                  <a:ext uri="{0D108BD9-81ED-4DB2-BD59-A6C34878D82A}">
                    <a16:rowId xmlns:a16="http://schemas.microsoft.com/office/drawing/2014/main" val="1007585690"/>
                  </a:ext>
                </a:extLst>
              </a:tr>
            </a:tbl>
          </a:graphicData>
        </a:graphic>
      </p:graphicFrame>
    </p:spTree>
    <p:extLst>
      <p:ext uri="{BB962C8B-B14F-4D97-AF65-F5344CB8AC3E}">
        <p14:creationId xmlns:p14="http://schemas.microsoft.com/office/powerpoint/2010/main" val="2206828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A67A-CCE4-4097-BDFE-A1C9248C4CA6}"/>
              </a:ext>
            </a:extLst>
          </p:cNvPr>
          <p:cNvSpPr>
            <a:spLocks noGrp="1"/>
          </p:cNvSpPr>
          <p:nvPr>
            <p:ph type="title"/>
          </p:nvPr>
        </p:nvSpPr>
        <p:spPr>
          <a:xfrm>
            <a:off x="2160271" y="624110"/>
            <a:ext cx="9344342" cy="1280890"/>
          </a:xfrm>
        </p:spPr>
        <p:txBody>
          <a:bodyPr>
            <a:normAutofit/>
          </a:bodyPr>
          <a:lstStyle/>
          <a:p>
            <a:r>
              <a:rPr lang="en-CA" sz="1800" dirty="0"/>
              <a:t>Part 2 Sample Lesson: </a:t>
            </a:r>
            <a:br>
              <a:rPr lang="en-CA" sz="1800" dirty="0"/>
            </a:br>
            <a:r>
              <a:rPr lang="en-CA" sz="1800" dirty="0"/>
              <a:t>Introduction to Haiku – </a:t>
            </a:r>
            <a:br>
              <a:rPr lang="en-CA" sz="1800" dirty="0"/>
            </a:br>
            <a:r>
              <a:rPr lang="en-CA" sz="1800" dirty="0"/>
              <a:t>Who Am I and What would I like to Share with My Friends? </a:t>
            </a:r>
          </a:p>
        </p:txBody>
      </p:sp>
      <p:sp>
        <p:nvSpPr>
          <p:cNvPr id="3" name="Content Placeholder 2">
            <a:extLst>
              <a:ext uri="{FF2B5EF4-FFF2-40B4-BE49-F238E27FC236}">
                <a16:creationId xmlns:a16="http://schemas.microsoft.com/office/drawing/2014/main" id="{790F942F-1975-42F5-9497-32240666B857}"/>
              </a:ext>
            </a:extLst>
          </p:cNvPr>
          <p:cNvSpPr>
            <a:spLocks noGrp="1"/>
          </p:cNvSpPr>
          <p:nvPr>
            <p:ph idx="1"/>
          </p:nvPr>
        </p:nvSpPr>
        <p:spPr>
          <a:xfrm>
            <a:off x="2160270" y="1554480"/>
            <a:ext cx="9344342" cy="4869180"/>
          </a:xfrm>
        </p:spPr>
        <p:txBody>
          <a:bodyPr>
            <a:normAutofit fontScale="55000" lnSpcReduction="20000"/>
          </a:bodyPr>
          <a:lstStyle/>
          <a:p>
            <a:pPr marL="0" indent="0">
              <a:spcBef>
                <a:spcPts val="0"/>
              </a:spcBef>
              <a:buNone/>
            </a:pPr>
            <a:endParaRPr lang="en-CA" sz="2700" b="1" dirty="0">
              <a:latin typeface="+mj-lt"/>
              <a:cs typeface="Aharoni" panose="020B0604020202020204" pitchFamily="2" charset="-79"/>
            </a:endParaRPr>
          </a:p>
          <a:p>
            <a:pPr marL="0" indent="0">
              <a:spcBef>
                <a:spcPts val="0"/>
              </a:spcBef>
              <a:buNone/>
            </a:pPr>
            <a:r>
              <a:rPr lang="en-CA" sz="2700" b="1" dirty="0">
                <a:latin typeface="+mj-lt"/>
                <a:cs typeface="Aharoni" panose="020B0604020202020204" pitchFamily="2" charset="-79"/>
              </a:rPr>
              <a:t>Overview</a:t>
            </a:r>
          </a:p>
          <a:p>
            <a:pPr marL="0" indent="0">
              <a:spcBef>
                <a:spcPts val="0"/>
              </a:spcBef>
              <a:buNone/>
            </a:pPr>
            <a:endParaRPr lang="en-CA" sz="2700" b="1" dirty="0">
              <a:latin typeface="+mj-lt"/>
              <a:cs typeface="Aharoni" panose="020B0604020202020204" pitchFamily="2" charset="-79"/>
            </a:endParaRPr>
          </a:p>
          <a:p>
            <a:pPr>
              <a:spcBef>
                <a:spcPts val="0"/>
              </a:spcBef>
            </a:pPr>
            <a:r>
              <a:rPr lang="en-CA" sz="2700" dirty="0">
                <a:latin typeface="+mj-lt"/>
                <a:cs typeface="Aharoni" panose="020B0604020202020204" pitchFamily="2" charset="-79"/>
              </a:rPr>
              <a:t>In this intriguing part 2 lesson, students will be introduced to the world of poetry, and how it can be used as a form of self-expression in creative ways while sharing thoughts and ideas with peers. </a:t>
            </a:r>
          </a:p>
          <a:p>
            <a:pPr marL="0" indent="0">
              <a:spcBef>
                <a:spcPts val="0"/>
              </a:spcBef>
              <a:buNone/>
            </a:pPr>
            <a:endParaRPr lang="en-CA" sz="2700" dirty="0">
              <a:latin typeface="+mj-lt"/>
              <a:cs typeface="Aharoni" panose="020B0604020202020204" pitchFamily="2" charset="-79"/>
            </a:endParaRPr>
          </a:p>
          <a:p>
            <a:pPr>
              <a:spcBef>
                <a:spcPts val="0"/>
              </a:spcBef>
            </a:pPr>
            <a:r>
              <a:rPr lang="en-CA" sz="2700" dirty="0">
                <a:latin typeface="+mj-lt"/>
                <a:cs typeface="Aharoni" panose="020B0604020202020204" pitchFamily="2" charset="-79"/>
              </a:rPr>
              <a:t>Being exposed to the beauty of poetry will give students the opportunity to: </a:t>
            </a:r>
          </a:p>
          <a:p>
            <a:pPr marL="0" indent="0">
              <a:spcBef>
                <a:spcPts val="0"/>
              </a:spcBef>
              <a:buNone/>
            </a:pPr>
            <a:endParaRPr lang="en-CA" sz="2700" dirty="0">
              <a:latin typeface="+mj-lt"/>
              <a:cs typeface="Aharoni" panose="020B0604020202020204" pitchFamily="2" charset="-79"/>
            </a:endParaRPr>
          </a:p>
          <a:p>
            <a:pPr lvl="1">
              <a:spcBef>
                <a:spcPts val="0"/>
              </a:spcBef>
            </a:pPr>
            <a:r>
              <a:rPr lang="en-CA" sz="2700" dirty="0">
                <a:latin typeface="+mj-lt"/>
                <a:cs typeface="Aharoni" panose="020B0604020202020204" pitchFamily="2" charset="-79"/>
              </a:rPr>
              <a:t>Understand and respect the viewpoints of all people around them </a:t>
            </a:r>
            <a:r>
              <a:rPr lang="en-CA" sz="2700" b="1" dirty="0">
                <a:latin typeface="+mj-lt"/>
                <a:cs typeface="Aharoni" panose="020B0604020202020204" pitchFamily="2" charset="-79"/>
              </a:rPr>
              <a:t>(creating a safe and effective classroom climate and culture).</a:t>
            </a:r>
          </a:p>
          <a:p>
            <a:pPr marL="457200" lvl="1" indent="0">
              <a:spcBef>
                <a:spcPts val="0"/>
              </a:spcBef>
              <a:buNone/>
            </a:pPr>
            <a:endParaRPr lang="en-CA" sz="2700" b="1" dirty="0">
              <a:latin typeface="+mj-lt"/>
              <a:cs typeface="Aharoni" panose="020B0604020202020204" pitchFamily="2" charset="-79"/>
            </a:endParaRPr>
          </a:p>
          <a:p>
            <a:pPr lvl="1">
              <a:spcBef>
                <a:spcPts val="0"/>
              </a:spcBef>
            </a:pPr>
            <a:r>
              <a:rPr lang="en-CA" sz="2700" dirty="0">
                <a:latin typeface="+mj-lt"/>
                <a:cs typeface="Aharoni" panose="020B0604020202020204" pitchFamily="2" charset="-79"/>
              </a:rPr>
              <a:t>Put language to use and have them find their voice through a brand-new vocabulary scope.</a:t>
            </a:r>
          </a:p>
          <a:p>
            <a:pPr marL="457200" lvl="1" indent="0">
              <a:spcBef>
                <a:spcPts val="0"/>
              </a:spcBef>
              <a:buNone/>
            </a:pPr>
            <a:endParaRPr lang="en-CA" sz="2700" dirty="0">
              <a:latin typeface="+mj-lt"/>
              <a:cs typeface="Aharoni" panose="020B0604020202020204" pitchFamily="2" charset="-79"/>
            </a:endParaRPr>
          </a:p>
          <a:p>
            <a:pPr lvl="1">
              <a:spcBef>
                <a:spcPts val="0"/>
              </a:spcBef>
            </a:pPr>
            <a:r>
              <a:rPr lang="en-CA" sz="2700" dirty="0">
                <a:latin typeface="+mj-lt"/>
                <a:cs typeface="Aharoni" panose="020B0604020202020204" pitchFamily="2" charset="-79"/>
              </a:rPr>
              <a:t>Provide a gift of inspiration to classmates and the teacher.</a:t>
            </a:r>
          </a:p>
          <a:p>
            <a:pPr marL="457200" lvl="1" indent="0">
              <a:spcBef>
                <a:spcPts val="0"/>
              </a:spcBef>
              <a:buNone/>
            </a:pPr>
            <a:endParaRPr lang="en-CA" sz="2700" dirty="0">
              <a:latin typeface="+mj-lt"/>
              <a:cs typeface="Aharoni" panose="020B0604020202020204" pitchFamily="2" charset="-79"/>
            </a:endParaRPr>
          </a:p>
          <a:p>
            <a:pPr marL="400050">
              <a:spcBef>
                <a:spcPts val="0"/>
              </a:spcBef>
            </a:pPr>
            <a:r>
              <a:rPr lang="en-CA" sz="2700" b="1" dirty="0">
                <a:latin typeface="+mj-lt"/>
                <a:cs typeface="Aharoni" panose="020B0604020202020204" pitchFamily="2" charset="-79"/>
              </a:rPr>
              <a:t>Why is this important? </a:t>
            </a:r>
          </a:p>
          <a:p>
            <a:pPr marL="57150" indent="0">
              <a:spcBef>
                <a:spcPts val="0"/>
              </a:spcBef>
              <a:buNone/>
            </a:pPr>
            <a:endParaRPr lang="en-CA" sz="2700" dirty="0">
              <a:latin typeface="+mj-lt"/>
              <a:cs typeface="Aharoni" panose="020B0604020202020204" pitchFamily="2" charset="-79"/>
            </a:endParaRPr>
          </a:p>
          <a:p>
            <a:pPr marL="857250" lvl="1" indent="-342900">
              <a:spcBef>
                <a:spcPts val="0"/>
              </a:spcBef>
            </a:pPr>
            <a:r>
              <a:rPr lang="en-CA" sz="2700" dirty="0">
                <a:latin typeface="+mj-lt"/>
                <a:cs typeface="Aharoni" panose="020B0604020202020204" pitchFamily="2" charset="-79"/>
              </a:rPr>
              <a:t>In learning about poetry, students will be encouraged to connect with themselves and others while finding meaning in their own experiences.</a:t>
            </a:r>
          </a:p>
          <a:p>
            <a:pPr marL="514350" lvl="1" indent="0">
              <a:spcBef>
                <a:spcPts val="0"/>
              </a:spcBef>
              <a:buNone/>
            </a:pPr>
            <a:endParaRPr lang="en-CA" sz="2700" dirty="0">
              <a:latin typeface="+mj-lt"/>
              <a:cs typeface="Aharoni" panose="020B0604020202020204" pitchFamily="2" charset="-79"/>
            </a:endParaRPr>
          </a:p>
          <a:p>
            <a:pPr marL="857250" lvl="1" indent="-342900">
              <a:spcBef>
                <a:spcPts val="0"/>
              </a:spcBef>
            </a:pPr>
            <a:r>
              <a:rPr lang="en-CA" sz="2700" dirty="0">
                <a:latin typeface="+mj-lt"/>
                <a:cs typeface="Aharoni" panose="020B0604020202020204" pitchFamily="2" charset="-79"/>
              </a:rPr>
              <a:t>Poetry will have a positive impact on students and their social and emotional learning.</a:t>
            </a:r>
          </a:p>
          <a:p>
            <a:pPr marL="514350" lvl="1" indent="0">
              <a:spcBef>
                <a:spcPts val="0"/>
              </a:spcBef>
              <a:buNone/>
            </a:pPr>
            <a:endParaRPr lang="en-CA" sz="2700" dirty="0">
              <a:latin typeface="+mj-lt"/>
              <a:cs typeface="Aharoni" panose="020B0604020202020204" pitchFamily="2" charset="-79"/>
            </a:endParaRPr>
          </a:p>
          <a:p>
            <a:pPr marL="857250" lvl="1" indent="-342900">
              <a:spcBef>
                <a:spcPts val="0"/>
              </a:spcBef>
            </a:pPr>
            <a:r>
              <a:rPr lang="en-US" sz="2700" dirty="0">
                <a:hlinkClick r:id="rId2"/>
              </a:rPr>
              <a:t>Rachel </a:t>
            </a:r>
            <a:r>
              <a:rPr lang="en-US" sz="2700" dirty="0" err="1">
                <a:hlinkClick r:id="rId2"/>
              </a:rPr>
              <a:t>Piercey</a:t>
            </a:r>
            <a:r>
              <a:rPr lang="en-US" sz="2700" dirty="0">
                <a:hlinkClick r:id="rId2"/>
              </a:rPr>
              <a:t> - Why is poetry important? - YouTube</a:t>
            </a:r>
            <a:endParaRPr lang="en-CA" sz="2700" dirty="0">
              <a:latin typeface="+mj-lt"/>
              <a:cs typeface="Aharoni" panose="020B0604020202020204" pitchFamily="2" charset="-79"/>
            </a:endParaRPr>
          </a:p>
          <a:p>
            <a:pPr marL="457200" lvl="1" indent="0">
              <a:buNone/>
            </a:pPr>
            <a:r>
              <a:rPr lang="en-CA" sz="1000" dirty="0">
                <a:latin typeface="+mj-lt"/>
                <a:cs typeface="Aharoni" panose="020B0604020202020204" pitchFamily="2" charset="-79"/>
              </a:rPr>
              <a:t>   </a:t>
            </a:r>
          </a:p>
        </p:txBody>
      </p:sp>
    </p:spTree>
    <p:extLst>
      <p:ext uri="{BB962C8B-B14F-4D97-AF65-F5344CB8AC3E}">
        <p14:creationId xmlns:p14="http://schemas.microsoft.com/office/powerpoint/2010/main" val="1326657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50A4-187C-48BE-B626-5810E0D67480}"/>
              </a:ext>
            </a:extLst>
          </p:cNvPr>
          <p:cNvSpPr>
            <a:spLocks noGrp="1"/>
          </p:cNvSpPr>
          <p:nvPr>
            <p:ph type="title"/>
          </p:nvPr>
        </p:nvSpPr>
        <p:spPr>
          <a:xfrm>
            <a:off x="1691382" y="589820"/>
            <a:ext cx="4137059" cy="1280890"/>
          </a:xfrm>
        </p:spPr>
        <p:txBody>
          <a:bodyPr>
            <a:normAutofit/>
          </a:bodyPr>
          <a:lstStyle/>
          <a:p>
            <a:pPr>
              <a:lnSpc>
                <a:spcPct val="90000"/>
              </a:lnSpc>
            </a:pPr>
            <a:r>
              <a:rPr lang="en-CA" sz="1800" dirty="0"/>
              <a:t>Part 2 Sample Lesson Continued:</a:t>
            </a:r>
            <a:br>
              <a:rPr lang="en-CA" sz="1800" dirty="0"/>
            </a:br>
            <a:r>
              <a:rPr lang="en-CA" sz="1800" dirty="0"/>
              <a:t>Introduction to Haiku – </a:t>
            </a:r>
            <a:br>
              <a:rPr lang="en-CA" sz="1800" dirty="0"/>
            </a:br>
            <a:r>
              <a:rPr lang="en-CA" sz="1800" dirty="0"/>
              <a:t>Who am I and What would I like to Share with My Friends? </a:t>
            </a:r>
          </a:p>
        </p:txBody>
      </p:sp>
      <p:sp>
        <p:nvSpPr>
          <p:cNvPr id="3" name="Content Placeholder 2">
            <a:extLst>
              <a:ext uri="{FF2B5EF4-FFF2-40B4-BE49-F238E27FC236}">
                <a16:creationId xmlns:a16="http://schemas.microsoft.com/office/drawing/2014/main" id="{76B9C6C2-E2B2-47C6-9D49-5CE7EC262367}"/>
              </a:ext>
            </a:extLst>
          </p:cNvPr>
          <p:cNvSpPr>
            <a:spLocks noGrp="1"/>
          </p:cNvSpPr>
          <p:nvPr>
            <p:ph idx="1"/>
          </p:nvPr>
        </p:nvSpPr>
        <p:spPr>
          <a:xfrm>
            <a:off x="1691382" y="2247317"/>
            <a:ext cx="4140772" cy="2909518"/>
          </a:xfrm>
        </p:spPr>
        <p:txBody>
          <a:bodyPr>
            <a:normAutofit lnSpcReduction="10000"/>
          </a:bodyPr>
          <a:lstStyle/>
          <a:p>
            <a:pPr>
              <a:lnSpc>
                <a:spcPct val="90000"/>
              </a:lnSpc>
            </a:pPr>
            <a:r>
              <a:rPr lang="en-CA" sz="1700" dirty="0">
                <a:solidFill>
                  <a:srgbClr val="000000"/>
                </a:solidFill>
              </a:rPr>
              <a:t>Students will learn that there are a variety of forms of poetry that we can write, read, and analyze.</a:t>
            </a:r>
          </a:p>
          <a:p>
            <a:pPr>
              <a:lnSpc>
                <a:spcPct val="90000"/>
              </a:lnSpc>
            </a:pPr>
            <a:r>
              <a:rPr lang="en-CA" sz="1700" dirty="0">
                <a:solidFill>
                  <a:srgbClr val="000000"/>
                </a:solidFill>
              </a:rPr>
              <a:t>In this lesson, the primary focus will be on </a:t>
            </a:r>
            <a:r>
              <a:rPr lang="en-CA" sz="1700" b="1" dirty="0">
                <a:solidFill>
                  <a:srgbClr val="000000"/>
                </a:solidFill>
              </a:rPr>
              <a:t>Haiku poetry.</a:t>
            </a:r>
            <a:endParaRPr lang="en-CA" sz="1700" dirty="0">
              <a:solidFill>
                <a:srgbClr val="000000"/>
              </a:solidFill>
            </a:endParaRPr>
          </a:p>
          <a:p>
            <a:pPr>
              <a:lnSpc>
                <a:spcPct val="90000"/>
              </a:lnSpc>
            </a:pPr>
            <a:r>
              <a:rPr lang="en-CA" sz="1700" dirty="0">
                <a:solidFill>
                  <a:srgbClr val="000000"/>
                </a:solidFill>
              </a:rPr>
              <a:t>Students will understand that Haiku poetry follows strict guidelines and has unrhymed poetic lines of </a:t>
            </a:r>
            <a:r>
              <a:rPr lang="en-CA" sz="1700" b="1" dirty="0">
                <a:solidFill>
                  <a:srgbClr val="000000"/>
                </a:solidFill>
              </a:rPr>
              <a:t>17 </a:t>
            </a:r>
            <a:r>
              <a:rPr lang="en-CA" sz="1700" dirty="0">
                <a:solidFill>
                  <a:srgbClr val="000000"/>
                </a:solidFill>
              </a:rPr>
              <a:t>syllables arranged in </a:t>
            </a:r>
            <a:r>
              <a:rPr lang="en-CA" sz="1700" b="1" dirty="0">
                <a:solidFill>
                  <a:srgbClr val="000000"/>
                </a:solidFill>
              </a:rPr>
              <a:t>3</a:t>
            </a:r>
            <a:r>
              <a:rPr lang="en-CA" sz="1700" dirty="0">
                <a:solidFill>
                  <a:srgbClr val="000000"/>
                </a:solidFill>
              </a:rPr>
              <a:t> lines of </a:t>
            </a:r>
            <a:r>
              <a:rPr lang="en-CA" sz="1700" b="1" dirty="0">
                <a:solidFill>
                  <a:srgbClr val="000000"/>
                </a:solidFill>
              </a:rPr>
              <a:t>5, 7, and 5 syllables.</a:t>
            </a:r>
          </a:p>
          <a:p>
            <a:pPr marL="0" indent="0">
              <a:lnSpc>
                <a:spcPct val="90000"/>
              </a:lnSpc>
              <a:buNone/>
            </a:pPr>
            <a:endParaRPr lang="en-CA" sz="1700" dirty="0">
              <a:solidFill>
                <a:srgbClr val="000000"/>
              </a:solidFill>
            </a:endParaRPr>
          </a:p>
        </p:txBody>
      </p:sp>
      <p:pic>
        <p:nvPicPr>
          <p:cNvPr id="1026" name="Picture 2" descr="See the source image">
            <a:extLst>
              <a:ext uri="{FF2B5EF4-FFF2-40B4-BE49-F238E27FC236}">
                <a16:creationId xmlns:a16="http://schemas.microsoft.com/office/drawing/2014/main" id="{A03457D4-FE6F-43B1-9435-98B0569AFC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417686"/>
            <a:ext cx="5451627" cy="40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546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DEDF-82DE-5B4C-A2E2-BD01EC97627D}"/>
              </a:ext>
            </a:extLst>
          </p:cNvPr>
          <p:cNvSpPr>
            <a:spLocks noGrp="1"/>
          </p:cNvSpPr>
          <p:nvPr>
            <p:ph type="title"/>
          </p:nvPr>
        </p:nvSpPr>
        <p:spPr/>
        <p:txBody>
          <a:bodyPr/>
          <a:lstStyle/>
          <a:p>
            <a:r>
              <a:rPr lang="en-US" dirty="0"/>
              <a:t>Land Acknowledgement </a:t>
            </a:r>
          </a:p>
        </p:txBody>
      </p:sp>
      <p:pic>
        <p:nvPicPr>
          <p:cNvPr id="8" name="Picture Placeholder 7">
            <a:extLst>
              <a:ext uri="{FF2B5EF4-FFF2-40B4-BE49-F238E27FC236}">
                <a16:creationId xmlns:a16="http://schemas.microsoft.com/office/drawing/2014/main" id="{40E24C29-E8AB-A742-9070-CF039BC9DC24}"/>
              </a:ext>
            </a:extLst>
          </p:cNvPr>
          <p:cNvPicPr>
            <a:picLocks noGrp="1" noChangeAspect="1"/>
          </p:cNvPicPr>
          <p:nvPr>
            <p:ph type="pic" idx="1"/>
          </p:nvPr>
        </p:nvPicPr>
        <p:blipFill>
          <a:blip r:embed="rId2"/>
          <a:srcRect t="9181" b="9181"/>
          <a:stretch/>
        </p:blipFill>
        <p:spPr>
          <a:xfrm>
            <a:off x="2422525" y="635000"/>
            <a:ext cx="9501188" cy="3854450"/>
          </a:xfrm>
        </p:spPr>
      </p:pic>
      <p:sp>
        <p:nvSpPr>
          <p:cNvPr id="4" name="Text Placeholder 3">
            <a:extLst>
              <a:ext uri="{FF2B5EF4-FFF2-40B4-BE49-F238E27FC236}">
                <a16:creationId xmlns:a16="http://schemas.microsoft.com/office/drawing/2014/main" id="{70BBC393-65DB-9E40-9565-FEEAB95E746D}"/>
              </a:ext>
            </a:extLst>
          </p:cNvPr>
          <p:cNvSpPr>
            <a:spLocks noGrp="1"/>
          </p:cNvSpPr>
          <p:nvPr>
            <p:ph type="body" sz="half" idx="2"/>
          </p:nvPr>
        </p:nvSpPr>
        <p:spPr>
          <a:xfrm>
            <a:off x="2589213" y="5367337"/>
            <a:ext cx="9149706" cy="984035"/>
          </a:xfrm>
        </p:spPr>
        <p:txBody>
          <a:bodyPr>
            <a:normAutofit/>
          </a:bodyPr>
          <a:lstStyle/>
          <a:p>
            <a:r>
              <a:rPr lang="en-US" sz="1600" dirty="0"/>
              <a:t>We would like to acknowledge that we are presenting on the traditional, unceded, ancestral territory of the Lhtako Dene.  Each day, we are grateful and humbled to be living, learning, and loving on this magnificent land.</a:t>
            </a:r>
          </a:p>
        </p:txBody>
      </p:sp>
    </p:spTree>
    <p:extLst>
      <p:ext uri="{BB962C8B-B14F-4D97-AF65-F5344CB8AC3E}">
        <p14:creationId xmlns:p14="http://schemas.microsoft.com/office/powerpoint/2010/main" val="3792502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BFA1A-6B3F-4EA4-A775-9D9549C39CDE}"/>
              </a:ext>
            </a:extLst>
          </p:cNvPr>
          <p:cNvSpPr>
            <a:spLocks noGrp="1"/>
          </p:cNvSpPr>
          <p:nvPr>
            <p:ph type="title"/>
          </p:nvPr>
        </p:nvSpPr>
        <p:spPr/>
        <p:txBody>
          <a:bodyPr>
            <a:normAutofit/>
          </a:bodyPr>
          <a:lstStyle/>
          <a:p>
            <a:r>
              <a:rPr lang="en-CA" sz="1800" dirty="0"/>
              <a:t>Part 2 Sample Lesson Continued:</a:t>
            </a:r>
            <a:br>
              <a:rPr lang="en-CA" sz="1800" dirty="0"/>
            </a:br>
            <a:r>
              <a:rPr lang="en-CA" sz="1800" dirty="0"/>
              <a:t>Introduction to Haiku – </a:t>
            </a:r>
            <a:br>
              <a:rPr lang="en-CA" sz="1800" dirty="0"/>
            </a:br>
            <a:r>
              <a:rPr lang="en-CA" sz="1800" dirty="0"/>
              <a:t>Who am I and What would I like to Share With My Friends? </a:t>
            </a:r>
            <a:br>
              <a:rPr lang="en-CA" sz="1800" dirty="0"/>
            </a:br>
            <a:endParaRPr lang="en-CA" sz="1800" dirty="0"/>
          </a:p>
        </p:txBody>
      </p:sp>
      <p:sp>
        <p:nvSpPr>
          <p:cNvPr id="3" name="Content Placeholder 2">
            <a:extLst>
              <a:ext uri="{FF2B5EF4-FFF2-40B4-BE49-F238E27FC236}">
                <a16:creationId xmlns:a16="http://schemas.microsoft.com/office/drawing/2014/main" id="{4934E902-A94F-41AC-ADC6-79151B8F5697}"/>
              </a:ext>
            </a:extLst>
          </p:cNvPr>
          <p:cNvSpPr>
            <a:spLocks noGrp="1"/>
          </p:cNvSpPr>
          <p:nvPr>
            <p:ph idx="1"/>
          </p:nvPr>
        </p:nvSpPr>
        <p:spPr/>
        <p:txBody>
          <a:bodyPr>
            <a:normAutofit fontScale="92500" lnSpcReduction="20000"/>
          </a:bodyPr>
          <a:lstStyle/>
          <a:p>
            <a:pPr marL="0" indent="0">
              <a:buNone/>
            </a:pPr>
            <a:r>
              <a:rPr lang="en-CA" b="1" dirty="0"/>
              <a:t>Success Criteria </a:t>
            </a:r>
            <a:r>
              <a:rPr lang="en-CA" dirty="0"/>
              <a:t>– Students are expected to:</a:t>
            </a:r>
          </a:p>
          <a:p>
            <a:r>
              <a:rPr lang="en-US" dirty="0">
                <a:latin typeface="+mj-lt"/>
                <a:ea typeface="SimSun" panose="02010600030101010101" pitchFamily="2" charset="-122"/>
              </a:rPr>
              <a:t>A</a:t>
            </a:r>
            <a:r>
              <a:rPr lang="en-US" sz="1800" dirty="0">
                <a:effectLst/>
                <a:latin typeface="+mj-lt"/>
                <a:ea typeface="SimSun" panose="02010600030101010101" pitchFamily="2" charset="-122"/>
              </a:rPr>
              <a:t>pply various thinking skills to derive meaning from texts.</a:t>
            </a:r>
          </a:p>
          <a:p>
            <a:r>
              <a:rPr lang="en-US" dirty="0">
                <a:latin typeface="+mj-lt"/>
                <a:ea typeface="SimSun" panose="02010600030101010101" pitchFamily="2" charset="-122"/>
              </a:rPr>
              <a:t>Use personal and lived experience to connect to texts while learning about themselves and those around them.</a:t>
            </a:r>
          </a:p>
          <a:p>
            <a:r>
              <a:rPr lang="en-US" dirty="0">
                <a:latin typeface="+mj-lt"/>
                <a:ea typeface="SimSun" panose="02010600030101010101" pitchFamily="2" charset="-122"/>
              </a:rPr>
              <a:t>Acknowledge the oral tradition in First Peoples cultures.</a:t>
            </a:r>
          </a:p>
          <a:p>
            <a:r>
              <a:rPr lang="en-US" dirty="0">
                <a:latin typeface="+mj-lt"/>
                <a:ea typeface="SimSun" panose="02010600030101010101" pitchFamily="2" charset="-122"/>
              </a:rPr>
              <a:t>Respond and use language in personal and creative ways to develop a sense of style and individuality.</a:t>
            </a:r>
          </a:p>
          <a:p>
            <a:r>
              <a:rPr lang="en-US" dirty="0">
                <a:latin typeface="+mj-lt"/>
                <a:ea typeface="SimSun" panose="02010600030101010101" pitchFamily="2" charset="-122"/>
              </a:rPr>
              <a:t>Develop deeper word knowledge and vocabulary while recognizing how literary elements, techniques, and devices will strengthen meaning in texts.</a:t>
            </a:r>
          </a:p>
          <a:p>
            <a:r>
              <a:rPr lang="en-US" dirty="0">
                <a:latin typeface="+mj-lt"/>
                <a:ea typeface="SimSun" panose="02010600030101010101" pitchFamily="2" charset="-122"/>
              </a:rPr>
              <a:t>Learn the different forms, functions, genres of text, literary elements such as the theme and purpose, literary devices such as imagery, effective reading strategies, oral language strategies, and metacognitive strategies such as in reflective learning about the self and those around us. </a:t>
            </a:r>
          </a:p>
        </p:txBody>
      </p:sp>
    </p:spTree>
    <p:extLst>
      <p:ext uri="{BB962C8B-B14F-4D97-AF65-F5344CB8AC3E}">
        <p14:creationId xmlns:p14="http://schemas.microsoft.com/office/powerpoint/2010/main" val="4160206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0BDC-1A61-4CEE-9A41-50ECD0750E8D}"/>
              </a:ext>
            </a:extLst>
          </p:cNvPr>
          <p:cNvSpPr>
            <a:spLocks noGrp="1"/>
          </p:cNvSpPr>
          <p:nvPr>
            <p:ph type="title"/>
          </p:nvPr>
        </p:nvSpPr>
        <p:spPr>
          <a:xfrm>
            <a:off x="6483096" y="624110"/>
            <a:ext cx="5021516" cy="1280890"/>
          </a:xfrm>
        </p:spPr>
        <p:txBody>
          <a:bodyPr>
            <a:noAutofit/>
          </a:bodyPr>
          <a:lstStyle/>
          <a:p>
            <a:r>
              <a:rPr lang="en-CA" sz="4000" dirty="0"/>
              <a:t>Providing Student Haiku Exemplars</a:t>
            </a:r>
          </a:p>
        </p:txBody>
      </p:sp>
      <p:pic>
        <p:nvPicPr>
          <p:cNvPr id="7" name="Picture 6" descr="Text&#10;&#10;Description automatically generated">
            <a:extLst>
              <a:ext uri="{FF2B5EF4-FFF2-40B4-BE49-F238E27FC236}">
                <a16:creationId xmlns:a16="http://schemas.microsoft.com/office/drawing/2014/main" id="{FEC6A725-CA7F-49B9-AD67-F606A927FFA1}"/>
              </a:ext>
            </a:extLst>
          </p:cNvPr>
          <p:cNvPicPr>
            <a:picLocks noChangeAspect="1"/>
          </p:cNvPicPr>
          <p:nvPr/>
        </p:nvPicPr>
        <p:blipFill rotWithShape="1">
          <a:blip r:embed="rId2">
            <a:extLst>
              <a:ext uri="{28A0092B-C50C-407E-A947-70E740481C1C}">
                <a14:useLocalDpi xmlns:a14="http://schemas.microsoft.com/office/drawing/2010/main" val="0"/>
              </a:ext>
            </a:extLst>
          </a:blip>
          <a:srcRect r="-4" b="1610"/>
          <a:stretch/>
        </p:blipFill>
        <p:spPr>
          <a:xfrm>
            <a:off x="20" y="10"/>
            <a:ext cx="4646965" cy="3428990"/>
          </a:xfrm>
          <a:prstGeom prst="rect">
            <a:avLst/>
          </a:prstGeom>
        </p:spPr>
      </p:pic>
      <p:pic>
        <p:nvPicPr>
          <p:cNvPr id="5" name="Content Placeholder 4" descr="Text, letter&#10;&#10;Description automatically generated">
            <a:extLst>
              <a:ext uri="{FF2B5EF4-FFF2-40B4-BE49-F238E27FC236}">
                <a16:creationId xmlns:a16="http://schemas.microsoft.com/office/drawing/2014/main" id="{E4F282B3-433A-47D0-9630-D1B24A0C8627}"/>
              </a:ext>
            </a:extLst>
          </p:cNvPr>
          <p:cNvPicPr>
            <a:picLocks noChangeAspect="1"/>
          </p:cNvPicPr>
          <p:nvPr/>
        </p:nvPicPr>
        <p:blipFill rotWithShape="1">
          <a:blip r:embed="rId3">
            <a:extLst>
              <a:ext uri="{28A0092B-C50C-407E-A947-70E740481C1C}">
                <a14:useLocalDpi xmlns:a14="http://schemas.microsoft.com/office/drawing/2010/main" val="0"/>
              </a:ext>
            </a:extLst>
          </a:blip>
          <a:srcRect t="1613" r="-4" b="-4"/>
          <a:stretch/>
        </p:blipFill>
        <p:spPr>
          <a:xfrm>
            <a:off x="20" y="3429000"/>
            <a:ext cx="4646965" cy="3429000"/>
          </a:xfrm>
          <a:prstGeom prst="rect">
            <a:avLst/>
          </a:prstGeom>
        </p:spPr>
      </p:pic>
      <p:pic>
        <p:nvPicPr>
          <p:cNvPr id="9" name="Content Placeholder 8" descr="Text, letter&#10;&#10;Description automatically generated">
            <a:extLst>
              <a:ext uri="{FF2B5EF4-FFF2-40B4-BE49-F238E27FC236}">
                <a16:creationId xmlns:a16="http://schemas.microsoft.com/office/drawing/2014/main" id="{B92519E3-31C9-4350-AD16-3CF9773E380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0" y="1985010"/>
            <a:ext cx="5037666" cy="3778250"/>
          </a:xfrm>
        </p:spPr>
      </p:pic>
      <p:sp>
        <p:nvSpPr>
          <p:cNvPr id="10" name="TextBox 9">
            <a:extLst>
              <a:ext uri="{FF2B5EF4-FFF2-40B4-BE49-F238E27FC236}">
                <a16:creationId xmlns:a16="http://schemas.microsoft.com/office/drawing/2014/main" id="{35897C6E-2D88-434C-9C69-1AE9514A41B8}"/>
              </a:ext>
            </a:extLst>
          </p:cNvPr>
          <p:cNvSpPr txBox="1"/>
          <p:nvPr/>
        </p:nvSpPr>
        <p:spPr>
          <a:xfrm>
            <a:off x="6231948" y="5843270"/>
            <a:ext cx="4765770" cy="830997"/>
          </a:xfrm>
          <a:prstGeom prst="rect">
            <a:avLst/>
          </a:prstGeom>
          <a:noFill/>
        </p:spPr>
        <p:txBody>
          <a:bodyPr wrap="square" rtlCol="0">
            <a:spAutoFit/>
          </a:bodyPr>
          <a:lstStyle/>
          <a:p>
            <a:pPr algn="ctr"/>
            <a:r>
              <a:rPr lang="en-CA" sz="1600" dirty="0"/>
              <a:t>Student exemplars from a Grade 3/4/5 class Parkland Elementary - 2021/2022 School Year</a:t>
            </a:r>
          </a:p>
          <a:p>
            <a:pPr algn="ctr"/>
            <a:r>
              <a:rPr lang="en-CA" sz="1600" dirty="0"/>
              <a:t> Quesnel, British Columbia.</a:t>
            </a:r>
          </a:p>
        </p:txBody>
      </p:sp>
    </p:spTree>
    <p:extLst>
      <p:ext uri="{BB962C8B-B14F-4D97-AF65-F5344CB8AC3E}">
        <p14:creationId xmlns:p14="http://schemas.microsoft.com/office/powerpoint/2010/main" val="3334909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FCC8-A616-49E1-BB7C-E8B633DFC598}"/>
              </a:ext>
            </a:extLst>
          </p:cNvPr>
          <p:cNvSpPr>
            <a:spLocks noGrp="1"/>
          </p:cNvSpPr>
          <p:nvPr>
            <p:ph type="title"/>
          </p:nvPr>
        </p:nvSpPr>
        <p:spPr>
          <a:xfrm>
            <a:off x="1640156" y="463419"/>
            <a:ext cx="8911687" cy="1280890"/>
          </a:xfrm>
        </p:spPr>
        <p:txBody>
          <a:bodyPr>
            <a:normAutofit/>
          </a:bodyPr>
          <a:lstStyle/>
          <a:p>
            <a:r>
              <a:rPr lang="en-CA" sz="1800" dirty="0"/>
              <a:t>Part 2 Sample Lesson Continued:</a:t>
            </a:r>
            <a:br>
              <a:rPr lang="en-CA" sz="1800" dirty="0"/>
            </a:br>
            <a:r>
              <a:rPr lang="en-CA" sz="1800" dirty="0"/>
              <a:t>Introduction to Haiku – </a:t>
            </a:r>
            <a:br>
              <a:rPr lang="en-CA" sz="1800" dirty="0"/>
            </a:br>
            <a:r>
              <a:rPr lang="en-CA" sz="1800" dirty="0"/>
              <a:t>Who am I and What would I like to Share With My Friends?</a:t>
            </a:r>
            <a:br>
              <a:rPr lang="en-CA" sz="1800" dirty="0"/>
            </a:br>
            <a:endParaRPr lang="en-CA" sz="1800" dirty="0"/>
          </a:p>
        </p:txBody>
      </p:sp>
      <p:sp>
        <p:nvSpPr>
          <p:cNvPr id="3" name="Content Placeholder 2">
            <a:extLst>
              <a:ext uri="{FF2B5EF4-FFF2-40B4-BE49-F238E27FC236}">
                <a16:creationId xmlns:a16="http://schemas.microsoft.com/office/drawing/2014/main" id="{000D0724-0B10-4B70-BB38-FDB876FA7CFB}"/>
              </a:ext>
            </a:extLst>
          </p:cNvPr>
          <p:cNvSpPr>
            <a:spLocks noGrp="1"/>
          </p:cNvSpPr>
          <p:nvPr>
            <p:ph idx="1"/>
          </p:nvPr>
        </p:nvSpPr>
        <p:spPr>
          <a:xfrm>
            <a:off x="429491" y="1634490"/>
            <a:ext cx="11762509" cy="4862961"/>
          </a:xfrm>
        </p:spPr>
        <p:txBody>
          <a:bodyPr>
            <a:normAutofit/>
          </a:bodyPr>
          <a:lstStyle/>
          <a:p>
            <a:pPr marL="0" indent="0">
              <a:buNone/>
            </a:pPr>
            <a:r>
              <a:rPr lang="en-CA" b="1" dirty="0"/>
              <a:t>Assessment Plan</a:t>
            </a:r>
          </a:p>
          <a:p>
            <a:r>
              <a:rPr lang="en-CA" dirty="0"/>
              <a:t>Students will demonstrate their learning by: </a:t>
            </a:r>
          </a:p>
          <a:p>
            <a:pPr lvl="1"/>
            <a:r>
              <a:rPr lang="en-CA" dirty="0"/>
              <a:t>Working in groups of 2 - 3 to explore individual copies of the book, </a:t>
            </a:r>
            <a:r>
              <a:rPr lang="en-CA" i="1" dirty="0"/>
              <a:t>Taan’s Moons: A Haida Moon Story, </a:t>
            </a:r>
            <a:r>
              <a:rPr lang="en-CA" dirty="0"/>
              <a:t>written by Alison Gear.  Students will use individual whiteboards to record their interpretations of the meaning of the text and identify Haikus that they see in the story </a:t>
            </a:r>
            <a:r>
              <a:rPr lang="en-CA" b="1" dirty="0"/>
              <a:t>(ideas can be recorded visually or written).</a:t>
            </a:r>
          </a:p>
          <a:p>
            <a:pPr lvl="1"/>
            <a:r>
              <a:rPr lang="en-US" dirty="0">
                <a:latin typeface="+mj-lt"/>
                <a:ea typeface="SimSun" panose="02010600030101010101" pitchFamily="2" charset="-122"/>
              </a:rPr>
              <a:t>C</a:t>
            </a:r>
            <a:r>
              <a:rPr lang="en-US" dirty="0">
                <a:effectLst/>
                <a:latin typeface="+mj-lt"/>
                <a:ea typeface="SimSun" panose="02010600030101010101" pitchFamily="2" charset="-122"/>
              </a:rPr>
              <a:t>ollaborating with one another while creating a safe space to exchange ideas about the text; connecting it to their own lived experiences and how they relate to the text; learning from one another by providing </a:t>
            </a:r>
            <a:r>
              <a:rPr lang="en-US" dirty="0">
                <a:latin typeface="+mj-lt"/>
                <a:ea typeface="SimSun" panose="02010600030101010101" pitchFamily="2" charset="-122"/>
              </a:rPr>
              <a:t>each other </a:t>
            </a:r>
            <a:r>
              <a:rPr lang="en-US" dirty="0">
                <a:effectLst/>
                <a:latin typeface="+mj-lt"/>
                <a:ea typeface="SimSun" panose="02010600030101010101" pitchFamily="2" charset="-122"/>
              </a:rPr>
              <a:t>with feedback, questions, and encouragement.</a:t>
            </a:r>
          </a:p>
          <a:p>
            <a:pPr lvl="1"/>
            <a:r>
              <a:rPr lang="en-US" dirty="0">
                <a:latin typeface="+mj-lt"/>
                <a:ea typeface="SimSun" panose="02010600030101010101" pitchFamily="2" charset="-122"/>
              </a:rPr>
              <a:t>Working to complete a</a:t>
            </a:r>
            <a:r>
              <a:rPr lang="en-US" dirty="0">
                <a:effectLst/>
                <a:latin typeface="+mj-lt"/>
                <a:ea typeface="SimSun" panose="02010600030101010101" pitchFamily="2" charset="-122"/>
              </a:rPr>
              <a:t> “Who Am I?” brainstorming worksheet about self-identity (i.e., students will brainstorm vocabulary words that they believe defines who they are as an individual </a:t>
            </a:r>
            <a:r>
              <a:rPr lang="en-US" dirty="0">
                <a:latin typeface="+mj-lt"/>
                <a:ea typeface="SimSun" panose="02010600030101010101" pitchFamily="2" charset="-122"/>
              </a:rPr>
              <a:t>- </a:t>
            </a:r>
            <a:r>
              <a:rPr lang="en-US" dirty="0">
                <a:effectLst/>
                <a:latin typeface="+mj-lt"/>
                <a:ea typeface="SimSun" panose="02010600030101010101" pitchFamily="2" charset="-122"/>
              </a:rPr>
              <a:t>funny, smart, </a:t>
            </a:r>
            <a:r>
              <a:rPr lang="en-US" dirty="0">
                <a:latin typeface="+mj-lt"/>
                <a:ea typeface="SimSun" panose="02010600030101010101" pitchFamily="2" charset="-122"/>
              </a:rPr>
              <a:t>determined</a:t>
            </a:r>
            <a:r>
              <a:rPr lang="en-US" dirty="0">
                <a:effectLst/>
                <a:latin typeface="+mj-lt"/>
                <a:ea typeface="SimSun" panose="02010600030101010101" pitchFamily="2" charset="-122"/>
              </a:rPr>
              <a:t>, caring</a:t>
            </a:r>
            <a:r>
              <a:rPr lang="en-US" dirty="0">
                <a:latin typeface="+mj-lt"/>
                <a:ea typeface="SimSun" panose="02010600030101010101" pitchFamily="2" charset="-122"/>
              </a:rPr>
              <a:t>).</a:t>
            </a:r>
            <a:endParaRPr lang="en-US" dirty="0">
              <a:effectLst/>
              <a:latin typeface="+mj-lt"/>
              <a:ea typeface="SimSun" panose="02010600030101010101" pitchFamily="2" charset="-122"/>
            </a:endParaRPr>
          </a:p>
          <a:p>
            <a:pPr lvl="1"/>
            <a:r>
              <a:rPr lang="en-US" dirty="0">
                <a:latin typeface="+mj-lt"/>
                <a:ea typeface="SimSun" panose="02010600030101010101" pitchFamily="2" charset="-122"/>
              </a:rPr>
              <a:t>B</a:t>
            </a:r>
            <a:r>
              <a:rPr lang="en-US" dirty="0">
                <a:effectLst/>
                <a:latin typeface="+mj-lt"/>
                <a:ea typeface="SimSun" panose="02010600030101010101" pitchFamily="2" charset="-122"/>
              </a:rPr>
              <a:t>rainstorming vocabulary words about who their families are and where they come from; then record them.</a:t>
            </a:r>
          </a:p>
          <a:p>
            <a:pPr lvl="1"/>
            <a:r>
              <a:rPr lang="en-US" dirty="0">
                <a:latin typeface="+mj-lt"/>
                <a:ea typeface="SimSun" panose="02010600030101010101" pitchFamily="2" charset="-122"/>
              </a:rPr>
              <a:t>J</a:t>
            </a:r>
            <a:r>
              <a:rPr lang="en-US" dirty="0">
                <a:effectLst/>
                <a:latin typeface="+mj-lt"/>
                <a:ea typeface="SimSun" panose="02010600030101010101" pitchFamily="2" charset="-122"/>
              </a:rPr>
              <a:t>ournaling and writing </a:t>
            </a:r>
            <a:r>
              <a:rPr lang="en-US" dirty="0">
                <a:latin typeface="+mj-lt"/>
                <a:ea typeface="SimSun" panose="02010600030101010101" pitchFamily="2" charset="-122"/>
              </a:rPr>
              <a:t>H</a:t>
            </a:r>
            <a:r>
              <a:rPr lang="en-US" dirty="0">
                <a:effectLst/>
                <a:latin typeface="+mj-lt"/>
                <a:ea typeface="SimSun" panose="02010600030101010101" pitchFamily="2" charset="-122"/>
              </a:rPr>
              <a:t>aiku poems about themselves, who they are, and where they come from while referring to </a:t>
            </a:r>
            <a:r>
              <a:rPr lang="en-US" dirty="0">
                <a:latin typeface="+mj-lt"/>
                <a:ea typeface="SimSun" panose="02010600030101010101" pitchFamily="2" charset="-122"/>
              </a:rPr>
              <a:t>the </a:t>
            </a:r>
            <a:r>
              <a:rPr lang="en-US" dirty="0">
                <a:effectLst/>
                <a:latin typeface="+mj-lt"/>
                <a:ea typeface="SimSun" panose="02010600030101010101" pitchFamily="2" charset="-122"/>
              </a:rPr>
              <a:t>group collaboration and individual brainstorming activity notes, with the goal of presenting their Haiku poems to the class th</a:t>
            </a:r>
            <a:r>
              <a:rPr lang="en-US" dirty="0">
                <a:latin typeface="+mj-lt"/>
                <a:ea typeface="SimSun" panose="02010600030101010101" pitchFamily="2" charset="-122"/>
              </a:rPr>
              <a:t>e following day </a:t>
            </a:r>
            <a:r>
              <a:rPr lang="en-US" b="1" dirty="0">
                <a:latin typeface="+mj-lt"/>
                <a:ea typeface="SimSun" panose="02010600030101010101" pitchFamily="2" charset="-122"/>
              </a:rPr>
              <a:t>(students can bring their Haikus home to revise, edit, and read to their guardians in preparation of presentation day).</a:t>
            </a:r>
            <a:endParaRPr lang="en-CA" dirty="0">
              <a:effectLst/>
              <a:latin typeface="+mj-lt"/>
              <a:ea typeface="SimSun" panose="02010600030101010101" pitchFamily="2" charset="-122"/>
            </a:endParaRPr>
          </a:p>
          <a:p>
            <a:pPr lvl="1"/>
            <a:endParaRPr lang="en-CA" dirty="0">
              <a:effectLst/>
              <a:latin typeface="+mj-lt"/>
              <a:ea typeface="SimSun" panose="02010600030101010101" pitchFamily="2" charset="-122"/>
            </a:endParaRPr>
          </a:p>
          <a:p>
            <a:pPr lvl="1"/>
            <a:endParaRPr lang="en-CA" sz="1400" dirty="0">
              <a:effectLst/>
              <a:latin typeface="+mj-lt"/>
              <a:ea typeface="SimSun" panose="02010600030101010101" pitchFamily="2" charset="-122"/>
            </a:endParaRPr>
          </a:p>
          <a:p>
            <a:pPr lvl="1"/>
            <a:endParaRPr lang="en-CA" sz="1400" dirty="0"/>
          </a:p>
          <a:p>
            <a:pPr lvl="1"/>
            <a:endParaRPr lang="en-CA" dirty="0"/>
          </a:p>
        </p:txBody>
      </p:sp>
      <p:pic>
        <p:nvPicPr>
          <p:cNvPr id="3074" name="Picture 2" descr="See the source image">
            <a:extLst>
              <a:ext uri="{FF2B5EF4-FFF2-40B4-BE49-F238E27FC236}">
                <a16:creationId xmlns:a16="http://schemas.microsoft.com/office/drawing/2014/main" id="{0658F935-8D6A-4CF4-8FFB-662B2B3AB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059" y="230542"/>
            <a:ext cx="3725007" cy="197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7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750E-00F5-41F1-B625-A9FCC53C8CB1}"/>
              </a:ext>
            </a:extLst>
          </p:cNvPr>
          <p:cNvSpPr>
            <a:spLocks noGrp="1"/>
          </p:cNvSpPr>
          <p:nvPr>
            <p:ph type="title"/>
          </p:nvPr>
        </p:nvSpPr>
        <p:spPr>
          <a:xfrm>
            <a:off x="1687669" y="624110"/>
            <a:ext cx="4137059" cy="1280890"/>
          </a:xfrm>
        </p:spPr>
        <p:txBody>
          <a:bodyPr>
            <a:normAutofit/>
          </a:bodyPr>
          <a:lstStyle/>
          <a:p>
            <a:pPr>
              <a:lnSpc>
                <a:spcPct val="90000"/>
              </a:lnSpc>
            </a:pPr>
            <a:r>
              <a:rPr lang="en-CA" sz="1800"/>
              <a:t>Part 2 Sample Lesson Continued:</a:t>
            </a:r>
            <a:br>
              <a:rPr lang="en-CA" sz="1800"/>
            </a:br>
            <a:r>
              <a:rPr lang="en-CA" sz="1800"/>
              <a:t>Introduction to Haiku –  </a:t>
            </a:r>
            <a:br>
              <a:rPr lang="en-CA" sz="1800"/>
            </a:br>
            <a:r>
              <a:rPr lang="en-CA" sz="1800"/>
              <a:t>Who am I and What would I like to Share With my Friends?</a:t>
            </a:r>
          </a:p>
        </p:txBody>
      </p:sp>
      <p:sp>
        <p:nvSpPr>
          <p:cNvPr id="3" name="Content Placeholder 2">
            <a:extLst>
              <a:ext uri="{FF2B5EF4-FFF2-40B4-BE49-F238E27FC236}">
                <a16:creationId xmlns:a16="http://schemas.microsoft.com/office/drawing/2014/main" id="{72AF1602-DA9D-4736-B49F-DF28E64D5182}"/>
              </a:ext>
            </a:extLst>
          </p:cNvPr>
          <p:cNvSpPr>
            <a:spLocks noGrp="1"/>
          </p:cNvSpPr>
          <p:nvPr>
            <p:ph idx="1"/>
          </p:nvPr>
        </p:nvSpPr>
        <p:spPr>
          <a:xfrm>
            <a:off x="1463132" y="1905000"/>
            <a:ext cx="5694218" cy="4566138"/>
          </a:xfrm>
        </p:spPr>
        <p:txBody>
          <a:bodyPr>
            <a:normAutofit/>
          </a:bodyPr>
          <a:lstStyle/>
          <a:p>
            <a:pPr marL="0" indent="0">
              <a:lnSpc>
                <a:spcPct val="90000"/>
              </a:lnSpc>
              <a:buNone/>
            </a:pPr>
            <a:r>
              <a:rPr lang="en-CA" b="1" dirty="0">
                <a:solidFill>
                  <a:srgbClr val="000000"/>
                </a:solidFill>
              </a:rPr>
              <a:t>Assessment Plan Continued:</a:t>
            </a:r>
          </a:p>
          <a:p>
            <a:pPr>
              <a:lnSpc>
                <a:spcPct val="90000"/>
              </a:lnSpc>
            </a:pPr>
            <a:r>
              <a:rPr lang="en-US" sz="1600" dirty="0">
                <a:solidFill>
                  <a:srgbClr val="000000"/>
                </a:solidFill>
                <a:effectLst/>
                <a:latin typeface="+mj-lt"/>
                <a:ea typeface="SimSun" panose="02010600030101010101" pitchFamily="2" charset="-122"/>
              </a:rPr>
              <a:t>Students will produce final written Haiku poems in their individual journals </a:t>
            </a:r>
            <a:r>
              <a:rPr lang="en-US" sz="1600" dirty="0">
                <a:solidFill>
                  <a:srgbClr val="000000"/>
                </a:solidFill>
                <a:latin typeface="+mj-lt"/>
                <a:ea typeface="SimSun" panose="02010600030101010101" pitchFamily="2" charset="-122"/>
              </a:rPr>
              <a:t>(</a:t>
            </a:r>
            <a:r>
              <a:rPr lang="en-US" sz="1600" dirty="0">
                <a:solidFill>
                  <a:srgbClr val="000000"/>
                </a:solidFill>
                <a:effectLst/>
                <a:latin typeface="+mj-lt"/>
                <a:ea typeface="SimSun" panose="02010600030101010101" pitchFamily="2" charset="-122"/>
              </a:rPr>
              <a:t>provided to them at the beginning of the school year </a:t>
            </a:r>
            <a:r>
              <a:rPr lang="en-US" sz="1600" dirty="0">
                <a:solidFill>
                  <a:srgbClr val="000000"/>
                </a:solidFill>
                <a:latin typeface="+mj-lt"/>
                <a:ea typeface="SimSun" panose="02010600030101010101" pitchFamily="2" charset="-122"/>
              </a:rPr>
              <a:t>as a </a:t>
            </a:r>
            <a:r>
              <a:rPr lang="en-US" sz="1600" dirty="0">
                <a:solidFill>
                  <a:srgbClr val="000000"/>
                </a:solidFill>
                <a:effectLst/>
                <a:latin typeface="+mj-lt"/>
                <a:ea typeface="SimSun" panose="02010600030101010101" pitchFamily="2" charset="-122"/>
              </a:rPr>
              <a:t>form of </a:t>
            </a:r>
            <a:r>
              <a:rPr lang="en-US" sz="1600" b="1" dirty="0">
                <a:solidFill>
                  <a:srgbClr val="000000"/>
                </a:solidFill>
                <a:effectLst/>
                <a:latin typeface="+mj-lt"/>
                <a:ea typeface="SimSun" panose="02010600030101010101" pitchFamily="2" charset="-122"/>
              </a:rPr>
              <a:t>formative assessment).</a:t>
            </a:r>
          </a:p>
          <a:p>
            <a:pPr>
              <a:lnSpc>
                <a:spcPct val="90000"/>
              </a:lnSpc>
            </a:pPr>
            <a:r>
              <a:rPr lang="en-US" sz="1600" dirty="0">
                <a:solidFill>
                  <a:srgbClr val="000000"/>
                </a:solidFill>
                <a:latin typeface="+mj-lt"/>
                <a:ea typeface="SimSun" panose="02010600030101010101" pitchFamily="2" charset="-122"/>
              </a:rPr>
              <a:t>Students will </a:t>
            </a:r>
            <a:r>
              <a:rPr lang="en-US" sz="1600" dirty="0">
                <a:solidFill>
                  <a:srgbClr val="000000"/>
                </a:solidFill>
                <a:effectLst/>
                <a:latin typeface="+mj-lt"/>
                <a:ea typeface="SimSun" panose="02010600030101010101" pitchFamily="2" charset="-122"/>
              </a:rPr>
              <a:t>present their poems and </a:t>
            </a:r>
            <a:r>
              <a:rPr lang="en-US" sz="1600" dirty="0">
                <a:solidFill>
                  <a:srgbClr val="000000"/>
                </a:solidFill>
                <a:latin typeface="+mj-lt"/>
                <a:ea typeface="SimSun" panose="02010600030101010101" pitchFamily="2" charset="-122"/>
              </a:rPr>
              <a:t>classmates will </a:t>
            </a:r>
            <a:r>
              <a:rPr lang="en-US" sz="1600" dirty="0">
                <a:solidFill>
                  <a:srgbClr val="000000"/>
                </a:solidFill>
                <a:effectLst/>
                <a:latin typeface="+mj-lt"/>
                <a:ea typeface="SimSun" panose="02010600030101010101" pitchFamily="2" charset="-122"/>
              </a:rPr>
              <a:t>provide </a:t>
            </a:r>
            <a:r>
              <a:rPr lang="en-US" sz="1600" b="1" dirty="0">
                <a:solidFill>
                  <a:srgbClr val="000000"/>
                </a:solidFill>
                <a:effectLst/>
                <a:latin typeface="+mj-lt"/>
                <a:ea typeface="SimSun" panose="02010600030101010101" pitchFamily="2" charset="-122"/>
              </a:rPr>
              <a:t>peer assessment</a:t>
            </a:r>
            <a:r>
              <a:rPr lang="en-US" sz="1600" dirty="0">
                <a:solidFill>
                  <a:srgbClr val="000000"/>
                </a:solidFill>
                <a:effectLst/>
                <a:latin typeface="+mj-lt"/>
                <a:ea typeface="SimSun" panose="02010600030101010101" pitchFamily="2" charset="-122"/>
              </a:rPr>
              <a:t>, recording on a piece of paper </a:t>
            </a:r>
            <a:r>
              <a:rPr lang="en-US" sz="1600" dirty="0">
                <a:solidFill>
                  <a:srgbClr val="000000"/>
                </a:solidFill>
                <a:latin typeface="+mj-lt"/>
                <a:ea typeface="SimSun" panose="02010600030101010101" pitchFamily="2" charset="-122"/>
              </a:rPr>
              <a:t>3</a:t>
            </a:r>
            <a:r>
              <a:rPr lang="en-US" sz="1600" dirty="0">
                <a:solidFill>
                  <a:srgbClr val="000000"/>
                </a:solidFill>
                <a:effectLst/>
                <a:latin typeface="+mj-lt"/>
                <a:ea typeface="SimSun" panose="02010600030101010101" pitchFamily="2" charset="-122"/>
              </a:rPr>
              <a:t> things they liked about the student’s poem.</a:t>
            </a:r>
          </a:p>
          <a:p>
            <a:pPr>
              <a:lnSpc>
                <a:spcPct val="90000"/>
              </a:lnSpc>
            </a:pPr>
            <a:r>
              <a:rPr lang="en-US" sz="1600" dirty="0">
                <a:solidFill>
                  <a:srgbClr val="000000"/>
                </a:solidFill>
                <a:latin typeface="+mj-lt"/>
                <a:ea typeface="SimSun" panose="02010600030101010101" pitchFamily="2" charset="-122"/>
              </a:rPr>
              <a:t>T</a:t>
            </a:r>
            <a:r>
              <a:rPr lang="en-US" sz="1600" dirty="0">
                <a:solidFill>
                  <a:srgbClr val="000000"/>
                </a:solidFill>
                <a:effectLst/>
                <a:latin typeface="+mj-lt"/>
                <a:ea typeface="SimSun" panose="02010600030101010101" pitchFamily="2" charset="-122"/>
              </a:rPr>
              <a:t>he teacher will talk to each student one-on-one about their progress.  This will provide an opportunity for the student to receive plenty of feedback.</a:t>
            </a:r>
          </a:p>
          <a:p>
            <a:pPr>
              <a:lnSpc>
                <a:spcPct val="90000"/>
              </a:lnSpc>
            </a:pPr>
            <a:r>
              <a:rPr lang="en-US" sz="1600" dirty="0">
                <a:solidFill>
                  <a:srgbClr val="000000"/>
                </a:solidFill>
                <a:effectLst/>
                <a:latin typeface="+mj-lt"/>
                <a:ea typeface="SimSun" panose="02010600030101010101" pitchFamily="2" charset="-122"/>
              </a:rPr>
              <a:t>Rubrics will be used to assess student learning and will include the BC Performance Standard Quick Scale for Grade </a:t>
            </a:r>
            <a:r>
              <a:rPr lang="en-US" sz="1600" dirty="0">
                <a:solidFill>
                  <a:srgbClr val="000000"/>
                </a:solidFill>
                <a:latin typeface="+mj-lt"/>
                <a:ea typeface="SimSun" panose="02010600030101010101" pitchFamily="2" charset="-122"/>
              </a:rPr>
              <a:t>F</a:t>
            </a:r>
            <a:r>
              <a:rPr lang="en-US" sz="1600" dirty="0">
                <a:solidFill>
                  <a:srgbClr val="000000"/>
                </a:solidFill>
                <a:effectLst/>
                <a:latin typeface="+mj-lt"/>
                <a:ea typeface="SimSun" panose="02010600030101010101" pitchFamily="2" charset="-122"/>
              </a:rPr>
              <a:t>our </a:t>
            </a:r>
            <a:r>
              <a:rPr lang="en-US" sz="1600" dirty="0">
                <a:solidFill>
                  <a:srgbClr val="000000"/>
                </a:solidFill>
                <a:latin typeface="+mj-lt"/>
                <a:ea typeface="SimSun" panose="02010600030101010101" pitchFamily="2" charset="-122"/>
              </a:rPr>
              <a:t>P</a:t>
            </a:r>
            <a:r>
              <a:rPr lang="en-US" sz="1600" dirty="0">
                <a:solidFill>
                  <a:srgbClr val="000000"/>
                </a:solidFill>
                <a:effectLst/>
                <a:latin typeface="+mj-lt"/>
                <a:ea typeface="SimSun" panose="02010600030101010101" pitchFamily="2" charset="-122"/>
              </a:rPr>
              <a:t>ersonal </a:t>
            </a:r>
            <a:r>
              <a:rPr lang="en-US" sz="1600" dirty="0">
                <a:solidFill>
                  <a:srgbClr val="000000"/>
                </a:solidFill>
                <a:latin typeface="+mj-lt"/>
                <a:ea typeface="SimSun" panose="02010600030101010101" pitchFamily="2" charset="-122"/>
              </a:rPr>
              <a:t>W</a:t>
            </a:r>
            <a:r>
              <a:rPr lang="en-US" sz="1600" dirty="0">
                <a:solidFill>
                  <a:srgbClr val="000000"/>
                </a:solidFill>
                <a:effectLst/>
                <a:latin typeface="+mj-lt"/>
                <a:ea typeface="SimSun" panose="02010600030101010101" pitchFamily="2" charset="-122"/>
              </a:rPr>
              <a:t>riting (see </a:t>
            </a:r>
            <a:r>
              <a:rPr lang="en-US" sz="1600" u="sng" dirty="0">
                <a:solidFill>
                  <a:srgbClr val="000000"/>
                </a:solidFill>
                <a:effectLst/>
                <a:latin typeface="+mj-lt"/>
                <a:ea typeface="SimSun" panose="02010600030101010101" pitchFamily="2" charset="-122"/>
                <a:hlinkClick r:id="rId3"/>
              </a:rPr>
              <a:t>BC Performance Standards - Writing Grade 4 (gov.bc.ca</a:t>
            </a:r>
            <a:r>
              <a:rPr lang="en-US" sz="1600" dirty="0">
                <a:solidFill>
                  <a:srgbClr val="000000"/>
                </a:solidFill>
                <a:effectLst/>
                <a:latin typeface="+mj-lt"/>
                <a:ea typeface="SimSun" panose="02010600030101010101" pitchFamily="2" charset="-122"/>
                <a:hlinkClick r:id="rId3"/>
              </a:rPr>
              <a:t>)</a:t>
            </a:r>
            <a:r>
              <a:rPr lang="en-US" sz="1600" dirty="0">
                <a:solidFill>
                  <a:srgbClr val="000000"/>
                </a:solidFill>
                <a:effectLst/>
                <a:latin typeface="+mj-lt"/>
                <a:ea typeface="SimSun" panose="02010600030101010101" pitchFamily="2" charset="-122"/>
              </a:rPr>
              <a:t>).</a:t>
            </a:r>
            <a:endParaRPr lang="en-CA" sz="1600" dirty="0">
              <a:solidFill>
                <a:srgbClr val="000000"/>
              </a:solidFill>
              <a:latin typeface="+mj-lt"/>
            </a:endParaRPr>
          </a:p>
          <a:p>
            <a:pPr marL="0" indent="0">
              <a:lnSpc>
                <a:spcPct val="90000"/>
              </a:lnSpc>
              <a:buNone/>
            </a:pPr>
            <a:endParaRPr lang="en-CA" sz="1300" b="1" dirty="0">
              <a:solidFill>
                <a:srgbClr val="000000"/>
              </a:solidFill>
            </a:endParaRPr>
          </a:p>
        </p:txBody>
      </p:sp>
      <p:pic>
        <p:nvPicPr>
          <p:cNvPr id="4098" name="Picture 2" descr="See the source image">
            <a:extLst>
              <a:ext uri="{FF2B5EF4-FFF2-40B4-BE49-F238E27FC236}">
                <a16:creationId xmlns:a16="http://schemas.microsoft.com/office/drawing/2014/main" id="{AED68345-3755-4104-84B0-14D6F21A664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57350" y="749211"/>
            <a:ext cx="4849091" cy="572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491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F46F-553E-4F41-BA0A-96E7885A8252}"/>
              </a:ext>
            </a:extLst>
          </p:cNvPr>
          <p:cNvSpPr>
            <a:spLocks noGrp="1"/>
          </p:cNvSpPr>
          <p:nvPr>
            <p:ph type="title"/>
          </p:nvPr>
        </p:nvSpPr>
        <p:spPr>
          <a:xfrm>
            <a:off x="1896606" y="348482"/>
            <a:ext cx="9426577" cy="1316408"/>
          </a:xfrm>
        </p:spPr>
        <p:txBody>
          <a:bodyPr>
            <a:noAutofit/>
          </a:bodyPr>
          <a:lstStyle/>
          <a:p>
            <a:r>
              <a:rPr lang="en-US" dirty="0"/>
              <a:t>Part 3 Sample Lesson: </a:t>
            </a:r>
            <a:br>
              <a:rPr lang="en-US" dirty="0"/>
            </a:br>
            <a:r>
              <a:rPr lang="en-US" dirty="0"/>
              <a:t>Legends &amp; Myths</a:t>
            </a:r>
            <a:br>
              <a:rPr lang="en-US" dirty="0"/>
            </a:br>
            <a:br>
              <a:rPr lang="en-US" dirty="0"/>
            </a:br>
            <a:r>
              <a:rPr lang="en-CA" b="1" dirty="0"/>
              <a:t>Overview:</a:t>
            </a:r>
            <a:endParaRPr lang="en-US" b="1" dirty="0"/>
          </a:p>
        </p:txBody>
      </p:sp>
      <p:sp>
        <p:nvSpPr>
          <p:cNvPr id="9" name="Content Placeholder 2">
            <a:extLst>
              <a:ext uri="{FF2B5EF4-FFF2-40B4-BE49-F238E27FC236}">
                <a16:creationId xmlns:a16="http://schemas.microsoft.com/office/drawing/2014/main" id="{C5A2A14C-3756-354A-8C53-6DD4621EDFB5}"/>
              </a:ext>
            </a:extLst>
          </p:cNvPr>
          <p:cNvSpPr>
            <a:spLocks noGrp="1"/>
          </p:cNvSpPr>
          <p:nvPr>
            <p:ph idx="1"/>
          </p:nvPr>
        </p:nvSpPr>
        <p:spPr>
          <a:xfrm>
            <a:off x="2407783" y="1628467"/>
            <a:ext cx="8915400" cy="4977114"/>
          </a:xfrm>
        </p:spPr>
        <p:txBody>
          <a:bodyPr>
            <a:normAutofit fontScale="70000" lnSpcReduction="20000"/>
          </a:bodyPr>
          <a:lstStyle/>
          <a:p>
            <a:pPr algn="l"/>
            <a:r>
              <a:rPr lang="en-CA" sz="2600" dirty="0"/>
              <a:t>In this final Part 3 lesson, students will create an original Legend or Myth, continuing to focus on, and connect their texts to, people, place and land.</a:t>
            </a:r>
          </a:p>
          <a:p>
            <a:pPr algn="l"/>
            <a:r>
              <a:rPr lang="en-CA" sz="2600" dirty="0"/>
              <a:t>Students will explore the historical and cultural tradition of passing on legends and myths, generationally, through oral storytelling.</a:t>
            </a:r>
          </a:p>
          <a:p>
            <a:pPr lvl="1"/>
            <a:r>
              <a:rPr lang="en-CA" sz="2600" dirty="0"/>
              <a:t>As students explore various texts, they will consider the purpose of legends and myths and the meanings or morals that they teach.   </a:t>
            </a:r>
          </a:p>
          <a:p>
            <a:pPr algn="l"/>
            <a:r>
              <a:rPr lang="en-CA" sz="2600" dirty="0"/>
              <a:t>Students will have the opportunity to explore and create a unique text that they will share using the oral storytelling techniques they have developed throughout this unit.</a:t>
            </a:r>
          </a:p>
          <a:p>
            <a:pPr algn="l"/>
            <a:endParaRPr lang="en-CA" sz="2800" b="1" dirty="0"/>
          </a:p>
          <a:p>
            <a:pPr algn="l"/>
            <a:r>
              <a:rPr lang="en-CA" sz="2800" b="1" dirty="0"/>
              <a:t>Why is this important?</a:t>
            </a:r>
          </a:p>
          <a:p>
            <a:pPr lvl="1"/>
            <a:r>
              <a:rPr lang="en-CA" sz="2600" dirty="0"/>
              <a:t>Historical literature can provide insights into various cultures and traditions. </a:t>
            </a:r>
          </a:p>
          <a:p>
            <a:pPr lvl="1"/>
            <a:r>
              <a:rPr lang="en-CA" sz="2600" dirty="0"/>
              <a:t>By reflecting on historical texts, and creating an original legend or myth, students will reflect on aspects of their own culture.</a:t>
            </a:r>
          </a:p>
          <a:p>
            <a:endParaRPr lang="en-US" sz="1800" dirty="0"/>
          </a:p>
        </p:txBody>
      </p:sp>
      <p:pic>
        <p:nvPicPr>
          <p:cNvPr id="3074" name="Picture 2" descr="The Great Quake and the Great Drowning | Hakai Magazine">
            <a:extLst>
              <a:ext uri="{FF2B5EF4-FFF2-40B4-BE49-F238E27FC236}">
                <a16:creationId xmlns:a16="http://schemas.microsoft.com/office/drawing/2014/main" id="{C7A071EC-A5BA-44AB-BB97-072851CEA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668" y="112315"/>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029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F46F-553E-4F41-BA0A-96E7885A8252}"/>
              </a:ext>
            </a:extLst>
          </p:cNvPr>
          <p:cNvSpPr>
            <a:spLocks noGrp="1"/>
          </p:cNvSpPr>
          <p:nvPr>
            <p:ph type="title"/>
          </p:nvPr>
        </p:nvSpPr>
        <p:spPr>
          <a:xfrm>
            <a:off x="1872295" y="285748"/>
            <a:ext cx="9426577" cy="1672361"/>
          </a:xfrm>
        </p:spPr>
        <p:txBody>
          <a:bodyPr>
            <a:noAutofit/>
          </a:bodyPr>
          <a:lstStyle/>
          <a:p>
            <a:r>
              <a:rPr lang="en-US" dirty="0"/>
              <a:t>Part 3 Sample Lesson continued: </a:t>
            </a:r>
            <a:br>
              <a:rPr lang="en-US" dirty="0"/>
            </a:br>
            <a:r>
              <a:rPr lang="en-US" dirty="0"/>
              <a:t>Legends &amp; Myths</a:t>
            </a:r>
            <a:br>
              <a:rPr lang="en-US" dirty="0"/>
            </a:br>
            <a:br>
              <a:rPr lang="en-US" dirty="0"/>
            </a:br>
            <a:r>
              <a:rPr lang="en-US" b="1" dirty="0"/>
              <a:t>Success Criteria</a:t>
            </a:r>
            <a:r>
              <a:rPr lang="en-US" dirty="0"/>
              <a:t> - Students are expected to:</a:t>
            </a:r>
            <a:br>
              <a:rPr lang="en-US" dirty="0"/>
            </a:br>
            <a:endParaRPr lang="en-US" dirty="0"/>
          </a:p>
        </p:txBody>
      </p:sp>
      <p:sp>
        <p:nvSpPr>
          <p:cNvPr id="9" name="Content Placeholder 2">
            <a:extLst>
              <a:ext uri="{FF2B5EF4-FFF2-40B4-BE49-F238E27FC236}">
                <a16:creationId xmlns:a16="http://schemas.microsoft.com/office/drawing/2014/main" id="{C5A2A14C-3756-354A-8C53-6DD4621EDFB5}"/>
              </a:ext>
            </a:extLst>
          </p:cNvPr>
          <p:cNvSpPr>
            <a:spLocks noGrp="1"/>
          </p:cNvSpPr>
          <p:nvPr>
            <p:ph idx="1"/>
          </p:nvPr>
        </p:nvSpPr>
        <p:spPr>
          <a:xfrm>
            <a:off x="2589212" y="2006854"/>
            <a:ext cx="8915400" cy="5029451"/>
          </a:xfrm>
        </p:spPr>
        <p:txBody>
          <a:bodyPr>
            <a:normAutofit lnSpcReduction="10000"/>
          </a:bodyPr>
          <a:lstStyle/>
          <a:p>
            <a:r>
              <a:rPr lang="en-US" sz="1800" dirty="0"/>
              <a:t>Consider different purposes and perspectives while </a:t>
            </a:r>
          </a:p>
          <a:p>
            <a:pPr marL="0" indent="0">
              <a:buNone/>
            </a:pPr>
            <a:r>
              <a:rPr lang="en-US" dirty="0"/>
              <a:t>	</a:t>
            </a:r>
            <a:r>
              <a:rPr lang="en-US" sz="1800" dirty="0"/>
              <a:t>exploring texts, using various thinking skills to gain </a:t>
            </a:r>
          </a:p>
          <a:p>
            <a:pPr marL="0" indent="0">
              <a:buNone/>
            </a:pPr>
            <a:r>
              <a:rPr lang="en-US" dirty="0"/>
              <a:t>	</a:t>
            </a:r>
            <a:r>
              <a:rPr lang="en-US" sz="1800" dirty="0"/>
              <a:t>meaning.</a:t>
            </a:r>
          </a:p>
          <a:p>
            <a:r>
              <a:rPr lang="en-US" dirty="0"/>
              <a:t>Respond to text in personal and creative ways by developing their own unique legend or myth that encompasses various literary elements, techniques, and devices.</a:t>
            </a:r>
          </a:p>
          <a:p>
            <a:r>
              <a:rPr lang="en-US" dirty="0"/>
              <a:t>Exchange ideas and perspectives to build a shared understanding of the historical significance of legends and myths.</a:t>
            </a:r>
          </a:p>
          <a:p>
            <a:r>
              <a:rPr lang="en-US" dirty="0"/>
              <a:t>Identify and explore how story connects people.</a:t>
            </a:r>
          </a:p>
          <a:p>
            <a:r>
              <a:rPr lang="en-US" dirty="0"/>
              <a:t>Develop an awareness of self as a reader through oral storytelling, and as a writer in the development of their individual texts.</a:t>
            </a:r>
          </a:p>
          <a:p>
            <a:r>
              <a:rPr lang="en-US" dirty="0"/>
              <a:t>Demonstrate an awareness of the oral traditions in First Peoples cultures and the purpose of First Peoples texts.</a:t>
            </a:r>
          </a:p>
          <a:p>
            <a:r>
              <a:rPr lang="en-US" dirty="0"/>
              <a:t>Present their texts using a variety of oral language strategies including listening for details, speaking with expression, and taking turns sharing.</a:t>
            </a:r>
          </a:p>
          <a:p>
            <a:endParaRPr lang="en-US" dirty="0"/>
          </a:p>
          <a:p>
            <a:endParaRPr lang="en-US" sz="1800" dirty="0"/>
          </a:p>
        </p:txBody>
      </p:sp>
      <p:sp>
        <p:nvSpPr>
          <p:cNvPr id="6" name="TextBox 5">
            <a:extLst>
              <a:ext uri="{FF2B5EF4-FFF2-40B4-BE49-F238E27FC236}">
                <a16:creationId xmlns:a16="http://schemas.microsoft.com/office/drawing/2014/main" id="{9BC4C484-427C-4EBE-B156-7B954C85E67C}"/>
              </a:ext>
            </a:extLst>
          </p:cNvPr>
          <p:cNvSpPr txBox="1"/>
          <p:nvPr/>
        </p:nvSpPr>
        <p:spPr>
          <a:xfrm rot="5400000">
            <a:off x="8016646" y="3186721"/>
            <a:ext cx="6099628" cy="215444"/>
          </a:xfrm>
          <a:prstGeom prst="rect">
            <a:avLst/>
          </a:prstGeom>
          <a:noFill/>
        </p:spPr>
        <p:txBody>
          <a:bodyPr wrap="square">
            <a:spAutoFit/>
          </a:bodyPr>
          <a:lstStyle/>
          <a:p>
            <a:r>
              <a:rPr lang="en-CA" sz="800" dirty="0">
                <a:solidFill>
                  <a:schemeClr val="tx1">
                    <a:lumMod val="50000"/>
                    <a:lumOff val="50000"/>
                  </a:schemeClr>
                </a:solidFill>
              </a:rPr>
              <a:t>http://haidalegends.blogspot.com/p/about.html</a:t>
            </a:r>
          </a:p>
        </p:txBody>
      </p:sp>
      <p:pic>
        <p:nvPicPr>
          <p:cNvPr id="4100" name="Picture 4">
            <a:extLst>
              <a:ext uri="{FF2B5EF4-FFF2-40B4-BE49-F238E27FC236}">
                <a16:creationId xmlns:a16="http://schemas.microsoft.com/office/drawing/2014/main" id="{C58BDB46-B0BB-423F-8BF3-442873BE2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3645" y="339875"/>
            <a:ext cx="1752600"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85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F46F-553E-4F41-BA0A-96E7885A8252}"/>
              </a:ext>
            </a:extLst>
          </p:cNvPr>
          <p:cNvSpPr>
            <a:spLocks noGrp="1"/>
          </p:cNvSpPr>
          <p:nvPr>
            <p:ph type="title"/>
          </p:nvPr>
        </p:nvSpPr>
        <p:spPr>
          <a:xfrm>
            <a:off x="1869121" y="205740"/>
            <a:ext cx="9426577" cy="1414607"/>
          </a:xfrm>
        </p:spPr>
        <p:txBody>
          <a:bodyPr>
            <a:noAutofit/>
          </a:bodyPr>
          <a:lstStyle/>
          <a:p>
            <a:r>
              <a:rPr lang="en-US" dirty="0"/>
              <a:t>Part 3 Sample Lesson continued: </a:t>
            </a:r>
            <a:br>
              <a:rPr lang="en-US" dirty="0"/>
            </a:br>
            <a:r>
              <a:rPr lang="en-US" dirty="0"/>
              <a:t>Legends &amp; Myths</a:t>
            </a:r>
            <a:br>
              <a:rPr lang="en-US" dirty="0"/>
            </a:br>
            <a:br>
              <a:rPr lang="en-US" dirty="0"/>
            </a:br>
            <a:r>
              <a:rPr lang="en-US" b="1" dirty="0"/>
              <a:t>Assessment Plan:</a:t>
            </a:r>
          </a:p>
        </p:txBody>
      </p:sp>
      <p:sp>
        <p:nvSpPr>
          <p:cNvPr id="9" name="Content Placeholder 2">
            <a:extLst>
              <a:ext uri="{FF2B5EF4-FFF2-40B4-BE49-F238E27FC236}">
                <a16:creationId xmlns:a16="http://schemas.microsoft.com/office/drawing/2014/main" id="{C5A2A14C-3756-354A-8C53-6DD4621EDFB5}"/>
              </a:ext>
            </a:extLst>
          </p:cNvPr>
          <p:cNvSpPr>
            <a:spLocks noGrp="1"/>
          </p:cNvSpPr>
          <p:nvPr>
            <p:ph idx="1"/>
          </p:nvPr>
        </p:nvSpPr>
        <p:spPr>
          <a:xfrm>
            <a:off x="2589212" y="1493134"/>
            <a:ext cx="8915400" cy="4977114"/>
          </a:xfrm>
        </p:spPr>
        <p:txBody>
          <a:bodyPr>
            <a:normAutofit/>
          </a:bodyPr>
          <a:lstStyle/>
          <a:p>
            <a:r>
              <a:rPr lang="en-US" sz="1800" dirty="0"/>
              <a:t>Students will demonstrate their learning by:</a:t>
            </a:r>
          </a:p>
          <a:p>
            <a:pPr lvl="1"/>
            <a:r>
              <a:rPr lang="en-US" dirty="0"/>
              <a:t>Studying various legends and myths to build base knowledge, then sharing their learning in small groups, working to identify plot elements, characters, setting and theme.</a:t>
            </a:r>
          </a:p>
          <a:p>
            <a:pPr lvl="1"/>
            <a:r>
              <a:rPr lang="en-US" dirty="0"/>
              <a:t>Working with a writing buddy to brainstorm ideas and solidify their understanding of what makes a good legend/myth and build ideas for their individual texts.</a:t>
            </a:r>
          </a:p>
          <a:p>
            <a:pPr lvl="1"/>
            <a:r>
              <a:rPr lang="en-US" dirty="0"/>
              <a:t>Developing their own unique legend or myth following the legend/myth rubric (next slide)</a:t>
            </a:r>
          </a:p>
          <a:p>
            <a:pPr lvl="1"/>
            <a:r>
              <a:rPr lang="en-US" dirty="0"/>
              <a:t>Respectfully participating in a sharing circle where each student will be given an opportunity to share their original texts using the oral storytelling techniques they have developed throughout the unit.</a:t>
            </a:r>
          </a:p>
          <a:p>
            <a:r>
              <a:rPr lang="en-US" dirty="0"/>
              <a:t>Students will have the opportunity to offer positive peer-feedback after each individual legend or myth is shared.</a:t>
            </a:r>
            <a:endParaRPr lang="en-US" sz="1800" dirty="0"/>
          </a:p>
        </p:txBody>
      </p:sp>
    </p:spTree>
    <p:extLst>
      <p:ext uri="{BB962C8B-B14F-4D97-AF65-F5344CB8AC3E}">
        <p14:creationId xmlns:p14="http://schemas.microsoft.com/office/powerpoint/2010/main" val="4169470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6D488B6E-7E46-4B4F-A059-21BF78C33DF7}"/>
              </a:ext>
            </a:extLst>
          </p:cNvPr>
          <p:cNvGraphicFramePr>
            <a:graphicFrameLocks noGrp="1"/>
          </p:cNvGraphicFramePr>
          <p:nvPr>
            <p:ph idx="1"/>
            <p:extLst>
              <p:ext uri="{D42A27DB-BD31-4B8C-83A1-F6EECF244321}">
                <p14:modId xmlns:p14="http://schemas.microsoft.com/office/powerpoint/2010/main" val="1918351135"/>
              </p:ext>
            </p:extLst>
          </p:nvPr>
        </p:nvGraphicFramePr>
        <p:xfrm>
          <a:off x="2760878" y="703377"/>
          <a:ext cx="8769352" cy="5567360"/>
        </p:xfrm>
        <a:graphic>
          <a:graphicData uri="http://schemas.openxmlformats.org/drawingml/2006/table">
            <a:tbl>
              <a:tblPr firstRow="1" firstCol="1" bandRow="1">
                <a:tableStyleId>{5C22544A-7EE6-4342-B048-85BDC9FD1C3A}</a:tableStyleId>
              </a:tblPr>
              <a:tblGrid>
                <a:gridCol w="1150728">
                  <a:extLst>
                    <a:ext uri="{9D8B030D-6E8A-4147-A177-3AD203B41FA5}">
                      <a16:colId xmlns:a16="http://schemas.microsoft.com/office/drawing/2014/main" val="3261768462"/>
                    </a:ext>
                  </a:extLst>
                </a:gridCol>
                <a:gridCol w="1904656">
                  <a:extLst>
                    <a:ext uri="{9D8B030D-6E8A-4147-A177-3AD203B41FA5}">
                      <a16:colId xmlns:a16="http://schemas.microsoft.com/office/drawing/2014/main" val="3825388468"/>
                    </a:ext>
                  </a:extLst>
                </a:gridCol>
                <a:gridCol w="1904656">
                  <a:extLst>
                    <a:ext uri="{9D8B030D-6E8A-4147-A177-3AD203B41FA5}">
                      <a16:colId xmlns:a16="http://schemas.microsoft.com/office/drawing/2014/main" val="3689333831"/>
                    </a:ext>
                  </a:extLst>
                </a:gridCol>
                <a:gridCol w="1904656">
                  <a:extLst>
                    <a:ext uri="{9D8B030D-6E8A-4147-A177-3AD203B41FA5}">
                      <a16:colId xmlns:a16="http://schemas.microsoft.com/office/drawing/2014/main" val="4223223459"/>
                    </a:ext>
                  </a:extLst>
                </a:gridCol>
                <a:gridCol w="1904656">
                  <a:extLst>
                    <a:ext uri="{9D8B030D-6E8A-4147-A177-3AD203B41FA5}">
                      <a16:colId xmlns:a16="http://schemas.microsoft.com/office/drawing/2014/main" val="2567904173"/>
                    </a:ext>
                  </a:extLst>
                </a:gridCol>
              </a:tblGrid>
              <a:tr h="276703">
                <a:tc>
                  <a:txBody>
                    <a:bodyPr/>
                    <a:lstStyle/>
                    <a:p>
                      <a:endParaRPr lang="en-CA" sz="700">
                        <a:effectLst/>
                        <a:latin typeface="Times New Roman" panose="02020603050405020304" pitchFamily="18" charset="0"/>
                      </a:endParaRPr>
                    </a:p>
                  </a:txBody>
                  <a:tcPr marL="50229" marR="50229" marT="0" marB="0" anchor="b"/>
                </a:tc>
                <a:tc gridSpan="3">
                  <a:txBody>
                    <a:bodyPr/>
                    <a:lstStyle/>
                    <a:p>
                      <a:r>
                        <a:rPr lang="en-CA" sz="1300" dirty="0">
                          <a:effectLst/>
                        </a:rPr>
                        <a:t>                                           Original </a:t>
                      </a:r>
                      <a:r>
                        <a:rPr lang="en-CA" sz="1300" u="sng" dirty="0">
                          <a:effectLst/>
                        </a:rPr>
                        <a:t>Legends &amp; Myths Rubric (  /16)</a:t>
                      </a:r>
                      <a:endParaRPr lang="en-CA" sz="900" dirty="0">
                        <a:effectLst/>
                        <a:latin typeface="Times" panose="02020603050405020304" pitchFamily="18" charset="0"/>
                        <a:ea typeface="SimSun" panose="02010600030101010101" pitchFamily="2" charset="-122"/>
                      </a:endParaRPr>
                    </a:p>
                  </a:txBody>
                  <a:tcPr marL="50229" marR="50229" marT="0" marB="0" anchor="b"/>
                </a:tc>
                <a:tc hMerge="1">
                  <a:txBody>
                    <a:bodyPr/>
                    <a:lstStyle/>
                    <a:p>
                      <a:endParaRPr lang="en-CA"/>
                    </a:p>
                  </a:txBody>
                  <a:tcPr/>
                </a:tc>
                <a:tc hMerge="1">
                  <a:txBody>
                    <a:bodyPr/>
                    <a:lstStyle/>
                    <a:p>
                      <a:endParaRPr lang="en-CA"/>
                    </a:p>
                  </a:txBody>
                  <a:tcPr/>
                </a:tc>
                <a:tc>
                  <a:txBody>
                    <a:bodyPr/>
                    <a:lstStyle/>
                    <a:p>
                      <a:endParaRPr lang="en-CA" sz="700">
                        <a:effectLst/>
                        <a:latin typeface="Times New Roman" panose="02020603050405020304" pitchFamily="18" charset="0"/>
                      </a:endParaRPr>
                    </a:p>
                  </a:txBody>
                  <a:tcPr marL="50229" marR="50229" marT="0" marB="0" anchor="b"/>
                </a:tc>
                <a:extLst>
                  <a:ext uri="{0D108BD9-81ED-4DB2-BD59-A6C34878D82A}">
                    <a16:rowId xmlns:a16="http://schemas.microsoft.com/office/drawing/2014/main" val="2207317739"/>
                  </a:ext>
                </a:extLst>
              </a:tr>
              <a:tr h="196370">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extLst>
                  <a:ext uri="{0D108BD9-81ED-4DB2-BD59-A6C34878D82A}">
                    <a16:rowId xmlns:a16="http://schemas.microsoft.com/office/drawing/2014/main" val="894323616"/>
                  </a:ext>
                </a:extLst>
              </a:tr>
              <a:tr h="370721">
                <a:tc>
                  <a:txBody>
                    <a:bodyPr/>
                    <a:lstStyle/>
                    <a:p>
                      <a:pPr algn="ctr"/>
                      <a:r>
                        <a:rPr lang="en-CA" sz="9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pPr algn="ctr"/>
                      <a:r>
                        <a:rPr lang="en-CA" sz="1000">
                          <a:effectLst/>
                        </a:rPr>
                        <a:t>Emerging (1)</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pPr algn="ctr"/>
                      <a:r>
                        <a:rPr lang="en-CA" sz="1000">
                          <a:effectLst/>
                        </a:rPr>
                        <a:t>Developing (2)</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pPr algn="ctr"/>
                      <a:r>
                        <a:rPr lang="en-CA" sz="1000">
                          <a:effectLst/>
                        </a:rPr>
                        <a:t>Proficient (3)</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pPr algn="ctr"/>
                      <a:r>
                        <a:rPr lang="en-CA" sz="1000" dirty="0">
                          <a:effectLst/>
                        </a:rPr>
                        <a:t>Extending (4)</a:t>
                      </a:r>
                      <a:endParaRPr lang="en-CA" sz="900" dirty="0">
                        <a:effectLst/>
                        <a:latin typeface="Times" panose="02020603050405020304" pitchFamily="18" charset="0"/>
                        <a:ea typeface="SimSun" panose="02010600030101010101" pitchFamily="2" charset="-122"/>
                      </a:endParaRPr>
                    </a:p>
                  </a:txBody>
                  <a:tcPr marL="50229" marR="50229" marT="0" marB="0" anchor="b"/>
                </a:tc>
                <a:extLst>
                  <a:ext uri="{0D108BD9-81ED-4DB2-BD59-A6C34878D82A}">
                    <a16:rowId xmlns:a16="http://schemas.microsoft.com/office/drawing/2014/main" val="944866948"/>
                  </a:ext>
                </a:extLst>
              </a:tr>
              <a:tr h="892587">
                <a:tc>
                  <a:txBody>
                    <a:bodyPr/>
                    <a:lstStyle/>
                    <a:p>
                      <a:pPr algn="ctr"/>
                      <a:r>
                        <a:rPr lang="en-CA" sz="1000" dirty="0">
                          <a:effectLst/>
                        </a:rPr>
                        <a:t>Content</a:t>
                      </a:r>
                      <a:endParaRPr lang="en-CA" sz="10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dirty="0">
                          <a:effectLst/>
                        </a:rPr>
                        <a:t>The requirements for the creation of a Legend or Myth were not met.</a:t>
                      </a:r>
                      <a:endParaRPr lang="en-CA" sz="9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dirty="0">
                          <a:effectLst/>
                        </a:rPr>
                        <a:t>The content was not appropriate to the development of a Legend or Myth.  </a:t>
                      </a:r>
                      <a:endParaRPr lang="en-CA" sz="9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a:effectLst/>
                        </a:rPr>
                        <a:t>The Legend or Myth had variety of content but the content didn't lead to an explanation of the purpose of the Legend or Myth. </a:t>
                      </a:r>
                      <a:endParaRPr lang="en-CA" sz="90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a:effectLst/>
                        </a:rPr>
                        <a:t>The content in the Legend or Myth fully explained purpose of the text.</a:t>
                      </a:r>
                      <a:endParaRPr lang="en-CA" sz="900">
                        <a:effectLst/>
                        <a:latin typeface="Times" panose="02020603050405020304" pitchFamily="18" charset="0"/>
                        <a:ea typeface="SimSun" panose="02010600030101010101" pitchFamily="2" charset="-122"/>
                      </a:endParaRPr>
                    </a:p>
                  </a:txBody>
                  <a:tcPr marL="50229" marR="50229" marT="0" marB="0" anchor="ctr"/>
                </a:tc>
                <a:extLst>
                  <a:ext uri="{0D108BD9-81ED-4DB2-BD59-A6C34878D82A}">
                    <a16:rowId xmlns:a16="http://schemas.microsoft.com/office/drawing/2014/main" val="2387532317"/>
                  </a:ext>
                </a:extLst>
              </a:tr>
              <a:tr h="892587">
                <a:tc>
                  <a:txBody>
                    <a:bodyPr/>
                    <a:lstStyle/>
                    <a:p>
                      <a:pPr algn="ctr"/>
                      <a:r>
                        <a:rPr lang="en-CA" sz="1000" dirty="0">
                          <a:effectLst/>
                        </a:rPr>
                        <a:t>Creativity of Ideas</a:t>
                      </a:r>
                      <a:endParaRPr lang="en-CA" sz="10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dirty="0">
                          <a:effectLst/>
                        </a:rPr>
                        <a:t>There is little evidence of creativity or imagination in the Legend or Myth.  </a:t>
                      </a:r>
                      <a:endParaRPr lang="en-CA" sz="9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dirty="0">
                          <a:effectLst/>
                        </a:rPr>
                        <a:t>The Legend or Myth contains a few creative ideas or details but they do not fit into the text.</a:t>
                      </a:r>
                      <a:endParaRPr lang="en-CA" sz="9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a:effectLst/>
                        </a:rPr>
                        <a:t>The Legend or Myth contains several creative ideas and details that add to the reader's enjoyment of the text.</a:t>
                      </a:r>
                      <a:endParaRPr lang="en-CA" sz="90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a:effectLst/>
                        </a:rPr>
                        <a:t>The Legend or Myth contains many creative ideas and details that greatly enhance the reader's enjoyment of the text.</a:t>
                      </a:r>
                      <a:endParaRPr lang="en-CA" sz="900">
                        <a:effectLst/>
                        <a:latin typeface="Times" panose="02020603050405020304" pitchFamily="18" charset="0"/>
                        <a:ea typeface="SimSun" panose="02010600030101010101" pitchFamily="2" charset="-122"/>
                      </a:endParaRPr>
                    </a:p>
                  </a:txBody>
                  <a:tcPr marL="50229" marR="50229" marT="0" marB="0" anchor="ctr"/>
                </a:tc>
                <a:extLst>
                  <a:ext uri="{0D108BD9-81ED-4DB2-BD59-A6C34878D82A}">
                    <a16:rowId xmlns:a16="http://schemas.microsoft.com/office/drawing/2014/main" val="3978257967"/>
                  </a:ext>
                </a:extLst>
              </a:tr>
              <a:tr h="892587">
                <a:tc>
                  <a:txBody>
                    <a:bodyPr/>
                    <a:lstStyle/>
                    <a:p>
                      <a:pPr algn="ctr"/>
                      <a:r>
                        <a:rPr lang="en-CA" sz="1000" dirty="0">
                          <a:effectLst/>
                        </a:rPr>
                        <a:t>Organization</a:t>
                      </a:r>
                      <a:endParaRPr lang="en-CA" sz="10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a:effectLst/>
                        </a:rPr>
                        <a:t>The Legend or Myth does not make sense.  The ideas or events are randomly organized and there are no transitions between ideas.</a:t>
                      </a:r>
                      <a:endParaRPr lang="en-CA" sz="90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dirty="0">
                          <a:effectLst/>
                        </a:rPr>
                        <a:t>The Legend or Myth is hard to follow.  The events don't always fall in a logical order.  There are not clear transitions between ideas.</a:t>
                      </a:r>
                      <a:endParaRPr lang="en-CA" sz="9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dirty="0">
                          <a:effectLst/>
                        </a:rPr>
                        <a:t>The Legend or Myth is pretty well organized.  The order of events are generally logical and there are transitions between ideas. </a:t>
                      </a:r>
                      <a:endParaRPr lang="en-CA" sz="9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dirty="0">
                          <a:effectLst/>
                        </a:rPr>
                        <a:t>The Legend or Myth is very well organized.  The order of events are logical and there are good transitions between ideas.</a:t>
                      </a:r>
                      <a:endParaRPr lang="en-CA" sz="900" dirty="0">
                        <a:effectLst/>
                        <a:latin typeface="Times" panose="02020603050405020304" pitchFamily="18" charset="0"/>
                        <a:ea typeface="SimSun" panose="02010600030101010101" pitchFamily="2" charset="-122"/>
                      </a:endParaRPr>
                    </a:p>
                  </a:txBody>
                  <a:tcPr marL="50229" marR="50229" marT="0" marB="0" anchor="ctr"/>
                </a:tc>
                <a:extLst>
                  <a:ext uri="{0D108BD9-81ED-4DB2-BD59-A6C34878D82A}">
                    <a16:rowId xmlns:a16="http://schemas.microsoft.com/office/drawing/2014/main" val="59768995"/>
                  </a:ext>
                </a:extLst>
              </a:tr>
              <a:tr h="892587">
                <a:tc>
                  <a:txBody>
                    <a:bodyPr/>
                    <a:lstStyle/>
                    <a:p>
                      <a:pPr algn="ctr"/>
                      <a:r>
                        <a:rPr lang="en-CA" sz="1000" dirty="0">
                          <a:effectLst/>
                        </a:rPr>
                        <a:t>Overall </a:t>
                      </a:r>
                      <a:endParaRPr lang="en-CA" sz="10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dirty="0">
                          <a:effectLst/>
                        </a:rPr>
                        <a:t>The requirements for a Legend or Myth were not met.</a:t>
                      </a:r>
                      <a:endParaRPr lang="en-CA" sz="900" dirty="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a:effectLst/>
                        </a:rPr>
                        <a:t>The Legend or Myth was confusing, hard to follow and understand the intended meaning or purpose.</a:t>
                      </a:r>
                      <a:endParaRPr lang="en-CA" sz="90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a:effectLst/>
                        </a:rPr>
                        <a:t>The Legend or Myth was sensible throughout, there was a clear flow, but the overall purpose or meaning was not developed fully. </a:t>
                      </a:r>
                      <a:endParaRPr lang="en-CA" sz="900">
                        <a:effectLst/>
                        <a:latin typeface="Times" panose="02020603050405020304" pitchFamily="18" charset="0"/>
                        <a:ea typeface="SimSun" panose="02010600030101010101" pitchFamily="2" charset="-122"/>
                      </a:endParaRPr>
                    </a:p>
                  </a:txBody>
                  <a:tcPr marL="50229" marR="50229" marT="0" marB="0" anchor="ctr"/>
                </a:tc>
                <a:tc>
                  <a:txBody>
                    <a:bodyPr/>
                    <a:lstStyle/>
                    <a:p>
                      <a:pPr algn="ctr"/>
                      <a:r>
                        <a:rPr lang="en-CA" sz="900" dirty="0">
                          <a:effectLst/>
                        </a:rPr>
                        <a:t>The Legend or Myth was completely developed, it had a very clear overall meaning or purpose that was fully developed.</a:t>
                      </a:r>
                      <a:endParaRPr lang="en-CA" sz="900" dirty="0">
                        <a:effectLst/>
                        <a:latin typeface="Times" panose="02020603050405020304" pitchFamily="18" charset="0"/>
                        <a:ea typeface="SimSun" panose="02010600030101010101" pitchFamily="2" charset="-122"/>
                      </a:endParaRPr>
                    </a:p>
                  </a:txBody>
                  <a:tcPr marL="50229" marR="50229" marT="0" marB="0" anchor="ctr"/>
                </a:tc>
                <a:extLst>
                  <a:ext uri="{0D108BD9-81ED-4DB2-BD59-A6C34878D82A}">
                    <a16:rowId xmlns:a16="http://schemas.microsoft.com/office/drawing/2014/main" val="3366701895"/>
                  </a:ext>
                </a:extLst>
              </a:tr>
              <a:tr h="192203">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extLst>
                  <a:ext uri="{0D108BD9-81ED-4DB2-BD59-A6C34878D82A}">
                    <a16:rowId xmlns:a16="http://schemas.microsoft.com/office/drawing/2014/main" val="963159520"/>
                  </a:ext>
                </a:extLst>
              </a:tr>
              <a:tr h="192203">
                <a:tc>
                  <a:txBody>
                    <a:bodyPr/>
                    <a:lstStyle/>
                    <a:p>
                      <a:r>
                        <a:rPr lang="en-CA" sz="900" u="sng">
                          <a:effectLst/>
                        </a:rPr>
                        <a:t>Comments:</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r>
                        <a:rPr lang="en-CA" sz="8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r>
                        <a:rPr lang="en-CA" sz="8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r>
                        <a:rPr lang="en-CA" sz="8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r>
                        <a:rPr lang="en-CA" sz="8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extLst>
                  <a:ext uri="{0D108BD9-81ED-4DB2-BD59-A6C34878D82A}">
                    <a16:rowId xmlns:a16="http://schemas.microsoft.com/office/drawing/2014/main" val="2050569033"/>
                  </a:ext>
                </a:extLst>
              </a:tr>
              <a:tr h="192203">
                <a:tc>
                  <a:txBody>
                    <a:bodyPr/>
                    <a:lstStyle/>
                    <a:p>
                      <a:r>
                        <a:rPr lang="en-CA" sz="9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r>
                        <a:rPr lang="en-CA" sz="800" dirty="0">
                          <a:effectLst/>
                        </a:rPr>
                        <a:t> </a:t>
                      </a:r>
                      <a:endParaRPr lang="en-CA" sz="900" dirty="0">
                        <a:effectLst/>
                        <a:latin typeface="Times" panose="02020603050405020304" pitchFamily="18" charset="0"/>
                        <a:ea typeface="SimSun" panose="02010600030101010101" pitchFamily="2" charset="-122"/>
                      </a:endParaRPr>
                    </a:p>
                  </a:txBody>
                  <a:tcPr marL="50229" marR="50229" marT="0" marB="0" anchor="b"/>
                </a:tc>
                <a:extLst>
                  <a:ext uri="{0D108BD9-81ED-4DB2-BD59-A6C34878D82A}">
                    <a16:rowId xmlns:a16="http://schemas.microsoft.com/office/drawing/2014/main" val="3618741104"/>
                  </a:ext>
                </a:extLst>
              </a:tr>
              <a:tr h="192203">
                <a:tc>
                  <a:txBody>
                    <a:bodyPr/>
                    <a:lstStyle/>
                    <a:p>
                      <a:r>
                        <a:rPr lang="en-CA" sz="9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r>
                        <a:rPr lang="en-CA" sz="8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extLst>
                  <a:ext uri="{0D108BD9-81ED-4DB2-BD59-A6C34878D82A}">
                    <a16:rowId xmlns:a16="http://schemas.microsoft.com/office/drawing/2014/main" val="4146084129"/>
                  </a:ext>
                </a:extLst>
              </a:tr>
              <a:tr h="192203">
                <a:tc>
                  <a:txBody>
                    <a:bodyPr/>
                    <a:lstStyle/>
                    <a:p>
                      <a:r>
                        <a:rPr lang="en-CA" sz="9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endParaRPr lang="en-CA" sz="700">
                        <a:effectLst/>
                        <a:latin typeface="Times New Roman" panose="02020603050405020304" pitchFamily="18" charset="0"/>
                      </a:endParaRPr>
                    </a:p>
                  </a:txBody>
                  <a:tcPr marL="50229" marR="50229" marT="0" marB="0" anchor="b"/>
                </a:tc>
                <a:tc>
                  <a:txBody>
                    <a:bodyPr/>
                    <a:lstStyle/>
                    <a:p>
                      <a:r>
                        <a:rPr lang="en-CA" sz="8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extLst>
                  <a:ext uri="{0D108BD9-81ED-4DB2-BD59-A6C34878D82A}">
                    <a16:rowId xmlns:a16="http://schemas.microsoft.com/office/drawing/2014/main" val="2312400800"/>
                  </a:ext>
                </a:extLst>
              </a:tr>
              <a:tr h="192203">
                <a:tc>
                  <a:txBody>
                    <a:bodyPr/>
                    <a:lstStyle/>
                    <a:p>
                      <a:r>
                        <a:rPr lang="en-CA" sz="9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r>
                        <a:rPr lang="en-CA" sz="8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r>
                        <a:rPr lang="en-CA" sz="8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r>
                        <a:rPr lang="en-CA" sz="800">
                          <a:effectLst/>
                        </a:rPr>
                        <a:t> </a:t>
                      </a:r>
                      <a:endParaRPr lang="en-CA" sz="900">
                        <a:effectLst/>
                        <a:latin typeface="Times" panose="02020603050405020304" pitchFamily="18" charset="0"/>
                        <a:ea typeface="SimSun" panose="02010600030101010101" pitchFamily="2" charset="-122"/>
                      </a:endParaRPr>
                    </a:p>
                  </a:txBody>
                  <a:tcPr marL="50229" marR="50229" marT="0" marB="0" anchor="b"/>
                </a:tc>
                <a:tc>
                  <a:txBody>
                    <a:bodyPr/>
                    <a:lstStyle/>
                    <a:p>
                      <a:r>
                        <a:rPr lang="en-CA" sz="800" dirty="0">
                          <a:effectLst/>
                        </a:rPr>
                        <a:t> </a:t>
                      </a:r>
                      <a:endParaRPr lang="en-CA" sz="900" dirty="0">
                        <a:effectLst/>
                        <a:latin typeface="Times" panose="02020603050405020304" pitchFamily="18" charset="0"/>
                        <a:ea typeface="SimSun" panose="02010600030101010101" pitchFamily="2" charset="-122"/>
                      </a:endParaRPr>
                    </a:p>
                  </a:txBody>
                  <a:tcPr marL="50229" marR="50229" marT="0" marB="0" anchor="b"/>
                </a:tc>
                <a:extLst>
                  <a:ext uri="{0D108BD9-81ED-4DB2-BD59-A6C34878D82A}">
                    <a16:rowId xmlns:a16="http://schemas.microsoft.com/office/drawing/2014/main" val="1250113828"/>
                  </a:ext>
                </a:extLst>
              </a:tr>
            </a:tbl>
          </a:graphicData>
        </a:graphic>
      </p:graphicFrame>
    </p:spTree>
    <p:extLst>
      <p:ext uri="{BB962C8B-B14F-4D97-AF65-F5344CB8AC3E}">
        <p14:creationId xmlns:p14="http://schemas.microsoft.com/office/powerpoint/2010/main" val="2884976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35A9-D4BD-47CC-8953-0D433775C0FC}"/>
              </a:ext>
            </a:extLst>
          </p:cNvPr>
          <p:cNvSpPr>
            <a:spLocks noGrp="1"/>
          </p:cNvSpPr>
          <p:nvPr>
            <p:ph type="title"/>
          </p:nvPr>
        </p:nvSpPr>
        <p:spPr>
          <a:xfrm>
            <a:off x="1701075" y="592806"/>
            <a:ext cx="6088698" cy="976312"/>
          </a:xfrm>
        </p:spPr>
        <p:txBody>
          <a:bodyPr>
            <a:normAutofit fontScale="90000"/>
          </a:bodyPr>
          <a:lstStyle/>
          <a:p>
            <a:r>
              <a:rPr lang="en-CA" sz="2800" dirty="0"/>
              <a:t>Cross-Curricular Extension Activities</a:t>
            </a:r>
            <a:br>
              <a:rPr lang="en-CA" sz="2800" dirty="0"/>
            </a:br>
            <a:endParaRPr lang="en-CA" sz="2200" dirty="0"/>
          </a:p>
        </p:txBody>
      </p:sp>
      <p:sp>
        <p:nvSpPr>
          <p:cNvPr id="3" name="Content Placeholder 2">
            <a:extLst>
              <a:ext uri="{FF2B5EF4-FFF2-40B4-BE49-F238E27FC236}">
                <a16:creationId xmlns:a16="http://schemas.microsoft.com/office/drawing/2014/main" id="{AB3400B2-7A03-4FA2-BF59-64FFDF1944FD}"/>
              </a:ext>
            </a:extLst>
          </p:cNvPr>
          <p:cNvSpPr>
            <a:spLocks noGrp="1"/>
          </p:cNvSpPr>
          <p:nvPr>
            <p:ph idx="1"/>
          </p:nvPr>
        </p:nvSpPr>
        <p:spPr>
          <a:xfrm>
            <a:off x="2693773" y="1841157"/>
            <a:ext cx="3952885" cy="3808261"/>
          </a:xfrm>
        </p:spPr>
        <p:txBody>
          <a:bodyPr/>
          <a:lstStyle/>
          <a:p>
            <a:pPr marL="0" indent="0">
              <a:buNone/>
            </a:pPr>
            <a:r>
              <a:rPr lang="en-CA" sz="2000" dirty="0"/>
              <a:t>Science, Art, P.E., L.A.</a:t>
            </a:r>
          </a:p>
          <a:p>
            <a:r>
              <a:rPr lang="en-CA" dirty="0"/>
              <a:t>Moon Cycle Record Chart</a:t>
            </a:r>
          </a:p>
          <a:p>
            <a:r>
              <a:rPr lang="en-CA" dirty="0"/>
              <a:t>Seasons Worksheet</a:t>
            </a:r>
          </a:p>
          <a:p>
            <a:r>
              <a:rPr lang="en-CA" dirty="0"/>
              <a:t>Moon Phases Worksheet</a:t>
            </a:r>
          </a:p>
          <a:p>
            <a:r>
              <a:rPr lang="en-CA" dirty="0"/>
              <a:t>Frozen Suncatchers</a:t>
            </a:r>
          </a:p>
          <a:p>
            <a:r>
              <a:rPr lang="en-CA" dirty="0"/>
              <a:t>Oreo Cookie Moon Phases Activity</a:t>
            </a:r>
          </a:p>
          <a:p>
            <a:endParaRPr lang="en-CA" dirty="0"/>
          </a:p>
        </p:txBody>
      </p:sp>
      <p:pic>
        <p:nvPicPr>
          <p:cNvPr id="2050" name="Picture 2" descr="Oreo Cookie Moon Phases - ScienceBob.com">
            <a:extLst>
              <a:ext uri="{FF2B5EF4-FFF2-40B4-BE49-F238E27FC236}">
                <a16:creationId xmlns:a16="http://schemas.microsoft.com/office/drawing/2014/main" id="{F1741B48-80CA-4D5C-B734-4DFAFD801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9278" y="3951048"/>
            <a:ext cx="3835173" cy="24815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A2D2BBA-27ED-4DD9-AA7A-47E015F3D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951" y="1281113"/>
            <a:ext cx="1870710" cy="2494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311C927-5D5E-4D02-BD7F-504880357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865" y="592965"/>
            <a:ext cx="2100000" cy="27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754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18DB-D795-8341-B5F6-25FA7CFE563A}"/>
              </a:ext>
            </a:extLst>
          </p:cNvPr>
          <p:cNvSpPr>
            <a:spLocks noGrp="1"/>
          </p:cNvSpPr>
          <p:nvPr>
            <p:ph type="title"/>
          </p:nvPr>
        </p:nvSpPr>
        <p:spPr>
          <a:xfrm>
            <a:off x="2592925" y="624110"/>
            <a:ext cx="8911687" cy="753277"/>
          </a:xfrm>
        </p:spPr>
        <p:txBody>
          <a:bodyPr/>
          <a:lstStyle/>
          <a:p>
            <a:r>
              <a:rPr lang="en-US" dirty="0"/>
              <a:t>Unit Resources &amp; References</a:t>
            </a:r>
          </a:p>
        </p:txBody>
      </p:sp>
      <p:sp>
        <p:nvSpPr>
          <p:cNvPr id="3" name="Content Placeholder 2">
            <a:extLst>
              <a:ext uri="{FF2B5EF4-FFF2-40B4-BE49-F238E27FC236}">
                <a16:creationId xmlns:a16="http://schemas.microsoft.com/office/drawing/2014/main" id="{DD8B7F55-C114-7640-B33E-1FB1F1E197BC}"/>
              </a:ext>
            </a:extLst>
          </p:cNvPr>
          <p:cNvSpPr>
            <a:spLocks noGrp="1"/>
          </p:cNvSpPr>
          <p:nvPr>
            <p:ph idx="1"/>
          </p:nvPr>
        </p:nvSpPr>
        <p:spPr>
          <a:xfrm>
            <a:off x="1885951" y="1377387"/>
            <a:ext cx="10029824" cy="5294876"/>
          </a:xfrm>
        </p:spPr>
        <p:txBody>
          <a:bodyPr>
            <a:noAutofit/>
          </a:bodyPr>
          <a:lstStyle/>
          <a:p>
            <a:r>
              <a:rPr lang="en-US" sz="1400" dirty="0">
                <a:solidFill>
                  <a:schemeClr val="tx1"/>
                </a:solidFill>
              </a:rPr>
              <a:t>Part 1: Stories &amp; Storytelling </a:t>
            </a:r>
          </a:p>
          <a:p>
            <a:pPr lvl="1"/>
            <a:r>
              <a:rPr lang="en-US" sz="1400" dirty="0">
                <a:solidFill>
                  <a:schemeClr val="tx1">
                    <a:lumMod val="50000"/>
                    <a:lumOff val="50000"/>
                  </a:schemeClr>
                </a:solidFill>
              </a:rPr>
              <a:t>Empowering the Spirit, Sharing Through Story, “The Power of Storytelling" </a:t>
            </a:r>
            <a:r>
              <a:rPr lang="en-US" sz="14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https://youtu.be/CaHinOaygqk</a:t>
            </a:r>
            <a:endParaRPr lang="en-US" sz="1400" dirty="0">
              <a:solidFill>
                <a:schemeClr val="tx1">
                  <a:lumMod val="50000"/>
                  <a:lumOff val="50000"/>
                </a:schemeClr>
              </a:solidFill>
            </a:endParaRPr>
          </a:p>
          <a:p>
            <a:pPr lvl="1" fontAlgn="base"/>
            <a:r>
              <a:rPr lang="en-CA" sz="1400" u="sng"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https://www.firstvoices.com/explore/FV/sections/Data/Nisga'a/Nisga'a/Nisga'a/learn/stories</a:t>
            </a:r>
            <a:endParaRPr lang="en-CA" sz="1400" dirty="0">
              <a:solidFill>
                <a:schemeClr val="tx1">
                  <a:lumMod val="50000"/>
                  <a:lumOff val="50000"/>
                </a:schemeClr>
              </a:solidFill>
            </a:endParaRPr>
          </a:p>
          <a:p>
            <a:pPr lvl="1" fontAlgn="base"/>
            <a:r>
              <a:rPr lang="en-CA" sz="1400" u="sng" dirty="0">
                <a:solidFill>
                  <a:schemeClr val="tx1">
                    <a:lumMod val="50000"/>
                    <a:lumOff val="50000"/>
                  </a:schemeClr>
                </a:solidFill>
                <a:hlinkClick r:id="rId5">
                  <a:extLst>
                    <a:ext uri="{A12FA001-AC4F-418D-AE19-62706E023703}">
                      <ahyp:hlinkClr xmlns:ahyp="http://schemas.microsoft.com/office/drawing/2018/hyperlinkcolor" val="tx"/>
                    </a:ext>
                  </a:extLst>
                </a:hlinkClick>
              </a:rPr>
              <a:t>https://www.pbslearningmedia.org/resource/echo07.lan.stories.lporaltrad/storytelling-oral-traditions/</a:t>
            </a:r>
            <a:endParaRPr lang="en-CA" sz="1400" dirty="0">
              <a:solidFill>
                <a:schemeClr val="tx1">
                  <a:lumMod val="50000"/>
                  <a:lumOff val="50000"/>
                </a:schemeClr>
              </a:solidFill>
            </a:endParaRPr>
          </a:p>
          <a:p>
            <a:pPr lvl="1" fontAlgn="base"/>
            <a:r>
              <a:rPr lang="en-CA" sz="1400" u="sng" dirty="0">
                <a:solidFill>
                  <a:schemeClr val="tx1">
                    <a:lumMod val="50000"/>
                    <a:lumOff val="50000"/>
                  </a:schemeClr>
                </a:solidFill>
                <a:hlinkClick r:id="rId6">
                  <a:extLst>
                    <a:ext uri="{A12FA001-AC4F-418D-AE19-62706E023703}">
                      <ahyp:hlinkClr xmlns:ahyp="http://schemas.microsoft.com/office/drawing/2018/hyperlinkcolor" val="tx"/>
                    </a:ext>
                  </a:extLst>
                </a:hlinkClick>
              </a:rPr>
              <a:t>https://www.nccie.ca/lessonplan/youth-digital-storytelling-project/</a:t>
            </a:r>
            <a:endParaRPr lang="en-CA" sz="1400" dirty="0">
              <a:solidFill>
                <a:schemeClr val="tx1">
                  <a:lumMod val="50000"/>
                  <a:lumOff val="50000"/>
                </a:schemeClr>
              </a:solidFill>
            </a:endParaRPr>
          </a:p>
          <a:p>
            <a:pPr lvl="1" fontAlgn="base"/>
            <a:r>
              <a:rPr lang="en-CA" sz="1400" u="sng" dirty="0">
                <a:solidFill>
                  <a:schemeClr val="tx1">
                    <a:lumMod val="50000"/>
                    <a:lumOff val="50000"/>
                  </a:schemeClr>
                </a:solidFill>
                <a:hlinkClick r:id="rId7">
                  <a:extLst>
                    <a:ext uri="{A12FA001-AC4F-418D-AE19-62706E023703}">
                      <ahyp:hlinkClr xmlns:ahyp="http://schemas.microsoft.com/office/drawing/2018/hyperlinkcolor" val="tx"/>
                    </a:ext>
                  </a:extLst>
                </a:hlinkClick>
              </a:rPr>
              <a:t>https://www.nccie.ca/lessonplan/elder-digital-storytelling-project/</a:t>
            </a:r>
            <a:endParaRPr lang="en-US" sz="1400" u="sng" dirty="0">
              <a:solidFill>
                <a:schemeClr val="tx1">
                  <a:lumMod val="50000"/>
                  <a:lumOff val="50000"/>
                </a:schemeClr>
              </a:solidFill>
            </a:endParaRPr>
          </a:p>
          <a:p>
            <a:pPr lvl="1" fontAlgn="base"/>
            <a:r>
              <a:rPr lang="en-CA" sz="1400" u="sng" dirty="0">
                <a:solidFill>
                  <a:schemeClr val="tx1">
                    <a:lumMod val="50000"/>
                    <a:lumOff val="50000"/>
                  </a:schemeClr>
                </a:solidFill>
                <a:hlinkClick r:id="rId8">
                  <a:extLst>
                    <a:ext uri="{A12FA001-AC4F-418D-AE19-62706E023703}">
                      <ahyp:hlinkClr xmlns:ahyp="http://schemas.microsoft.com/office/drawing/2018/hyperlinkcolor" val="tx"/>
                    </a:ext>
                  </a:extLst>
                </a:hlinkClick>
              </a:rPr>
              <a:t>www.firstpeople.us</a:t>
            </a:r>
            <a:endParaRPr lang="en-CA" sz="1400" u="sng" dirty="0">
              <a:solidFill>
                <a:schemeClr val="tx1">
                  <a:lumMod val="50000"/>
                  <a:lumOff val="50000"/>
                </a:schemeClr>
              </a:solidFill>
            </a:endParaRPr>
          </a:p>
          <a:p>
            <a:pPr lvl="1" fontAlgn="base"/>
            <a:r>
              <a:rPr lang="en-CA" sz="1400" i="1" dirty="0">
                <a:solidFill>
                  <a:schemeClr val="tx1">
                    <a:lumMod val="50000"/>
                    <a:lumOff val="50000"/>
                  </a:schemeClr>
                </a:solidFill>
              </a:rPr>
              <a:t>Taan’s Moons</a:t>
            </a:r>
            <a:r>
              <a:rPr lang="en-CA" sz="1400" dirty="0">
                <a:solidFill>
                  <a:schemeClr val="tx1">
                    <a:lumMod val="50000"/>
                    <a:lumOff val="50000"/>
                  </a:schemeClr>
                </a:solidFill>
              </a:rPr>
              <a:t> (2014) by Alison Gear. </a:t>
            </a:r>
          </a:p>
          <a:p>
            <a:pPr lvl="1"/>
            <a:r>
              <a:rPr lang="en-CA" sz="1400" u="sng" dirty="0">
                <a:solidFill>
                  <a:schemeClr val="tx1">
                    <a:lumMod val="50000"/>
                    <a:lumOff val="50000"/>
                  </a:schemeClr>
                </a:solidFill>
                <a:hlinkClick r:id="rId9">
                  <a:extLst>
                    <a:ext uri="{A12FA001-AC4F-418D-AE19-62706E023703}">
                      <ahyp:hlinkClr xmlns:ahyp="http://schemas.microsoft.com/office/drawing/2018/hyperlinkcolor" val="tx"/>
                    </a:ext>
                  </a:extLst>
                </a:hlinkClick>
              </a:rPr>
              <a:t>https://www.nccie.ca/lessonplan/understanding-indigenous-stories-and-storytelling/</a:t>
            </a:r>
            <a:endParaRPr lang="en-CA" sz="1400" dirty="0">
              <a:solidFill>
                <a:schemeClr val="tx1">
                  <a:lumMod val="50000"/>
                  <a:lumOff val="50000"/>
                </a:schemeClr>
              </a:solidFill>
            </a:endParaRPr>
          </a:p>
          <a:p>
            <a:pPr lvl="1"/>
            <a:r>
              <a:rPr lang="en-CA" sz="1400" u="sng" dirty="0">
                <a:solidFill>
                  <a:schemeClr val="tx1">
                    <a:lumMod val="50000"/>
                    <a:lumOff val="50000"/>
                  </a:schemeClr>
                </a:solidFill>
                <a:hlinkClick r:id="rId10">
                  <a:extLst>
                    <a:ext uri="{A12FA001-AC4F-418D-AE19-62706E023703}">
                      <ahyp:hlinkClr xmlns:ahyp="http://schemas.microsoft.com/office/drawing/2018/hyperlinkcolor" val="tx"/>
                    </a:ext>
                  </a:extLst>
                </a:hlinkClick>
              </a:rPr>
              <a:t>https://www.nccie.ca/lessonplan/first-nation-stories/</a:t>
            </a:r>
            <a:endParaRPr lang="en-CA" sz="1400" u="sng" dirty="0">
              <a:solidFill>
                <a:schemeClr val="tx1">
                  <a:lumMod val="50000"/>
                  <a:lumOff val="50000"/>
                </a:schemeClr>
              </a:solidFill>
            </a:endParaRPr>
          </a:p>
          <a:p>
            <a:pPr lvl="1"/>
            <a:r>
              <a:rPr lang="en-CA" sz="1400" u="sng" dirty="0">
                <a:solidFill>
                  <a:schemeClr val="tx1">
                    <a:lumMod val="50000"/>
                    <a:lumOff val="50000"/>
                  </a:schemeClr>
                </a:solidFill>
                <a:hlinkClick r:id="rId11">
                  <a:extLst>
                    <a:ext uri="{A12FA001-AC4F-418D-AE19-62706E023703}">
                      <ahyp:hlinkClr xmlns:ahyp="http://schemas.microsoft.com/office/drawing/2018/hyperlinkcolor" val="tx"/>
                    </a:ext>
                  </a:extLst>
                </a:hlinkClick>
              </a:rPr>
              <a:t>https://www.nccie.ca/videos/the-stories-i-can-tell-by-lynn-cote/</a:t>
            </a:r>
            <a:r>
              <a:rPr lang="en-CA" sz="1400" dirty="0">
                <a:solidFill>
                  <a:schemeClr val="tx1">
                    <a:lumMod val="50000"/>
                    <a:lumOff val="50000"/>
                  </a:schemeClr>
                </a:solidFill>
              </a:rPr>
              <a:t> </a:t>
            </a:r>
          </a:p>
          <a:p>
            <a:pPr lvl="1"/>
            <a:r>
              <a:rPr lang="en-CA" sz="1400" i="1" dirty="0">
                <a:solidFill>
                  <a:schemeClr val="tx1">
                    <a:lumMod val="50000"/>
                    <a:lumOff val="50000"/>
                  </a:schemeClr>
                </a:solidFill>
              </a:rPr>
              <a:t>“Why Story Workshop”</a:t>
            </a:r>
            <a:r>
              <a:rPr lang="en-CA" sz="1400" dirty="0">
                <a:solidFill>
                  <a:schemeClr val="tx1">
                    <a:lumMod val="50000"/>
                    <a:lumOff val="50000"/>
                  </a:schemeClr>
                </a:solidFill>
              </a:rPr>
              <a:t>, School District 28, Professional Development Day Resource Package. </a:t>
            </a:r>
          </a:p>
          <a:p>
            <a:pPr lvl="1"/>
            <a:r>
              <a:rPr lang="en-CA" sz="1400" u="sng" dirty="0">
                <a:solidFill>
                  <a:schemeClr val="tx1">
                    <a:lumMod val="50000"/>
                    <a:lumOff val="50000"/>
                  </a:schemeClr>
                </a:solidFill>
                <a:hlinkClick r:id="rId12">
                  <a:extLst>
                    <a:ext uri="{A12FA001-AC4F-418D-AE19-62706E023703}">
                      <ahyp:hlinkClr xmlns:ahyp="http://schemas.microsoft.com/office/drawing/2018/hyperlinkcolor" val="tx"/>
                    </a:ext>
                  </a:extLst>
                </a:hlinkClick>
              </a:rPr>
              <a:t>www.ravenspeaks.ca</a:t>
            </a:r>
            <a:endParaRPr lang="en-CA" sz="1400" u="sng" dirty="0">
              <a:solidFill>
                <a:schemeClr val="tx1">
                  <a:lumMod val="50000"/>
                  <a:lumOff val="50000"/>
                </a:schemeClr>
              </a:solidFill>
            </a:endParaRPr>
          </a:p>
          <a:p>
            <a:pPr lvl="1"/>
            <a:r>
              <a:rPr lang="en-CA" sz="1400" u="sng" dirty="0">
                <a:solidFill>
                  <a:schemeClr val="tx1">
                    <a:lumMod val="50000"/>
                    <a:lumOff val="50000"/>
                  </a:schemeClr>
                </a:solidFill>
                <a:hlinkClick r:id="rId13">
                  <a:extLst>
                    <a:ext uri="{A12FA001-AC4F-418D-AE19-62706E023703}">
                      <ahyp:hlinkClr xmlns:ahyp="http://schemas.microsoft.com/office/drawing/2018/hyperlinkcolor" val="tx"/>
                    </a:ext>
                  </a:extLst>
                </a:hlinkClick>
              </a:rPr>
              <a:t>BC Performance Standards - Writing Grade 4 (gov.bc.ca)</a:t>
            </a:r>
            <a:endParaRPr lang="en-CA" sz="1400" dirty="0">
              <a:solidFill>
                <a:schemeClr val="tx1">
                  <a:lumMod val="50000"/>
                  <a:lumOff val="50000"/>
                </a:schemeClr>
              </a:solidFill>
            </a:endParaRPr>
          </a:p>
          <a:p>
            <a:pPr lvl="1"/>
            <a:r>
              <a:rPr lang="en-CA" sz="1400" u="sng" dirty="0">
                <a:solidFill>
                  <a:schemeClr val="tx1">
                    <a:lumMod val="50000"/>
                    <a:lumOff val="50000"/>
                  </a:schemeClr>
                </a:solidFill>
                <a:hlinkClick r:id="rId5">
                  <a:extLst>
                    <a:ext uri="{A12FA001-AC4F-418D-AE19-62706E023703}">
                      <ahyp:hlinkClr xmlns:ahyp="http://schemas.microsoft.com/office/drawing/2018/hyperlinkcolor" val="tx"/>
                    </a:ext>
                  </a:extLst>
                </a:hlinkClick>
              </a:rPr>
              <a:t>https://www.pbslearningmedia.org/resource/echo07.lan.stories.lporaltrad/storytelling-oral-traditions/</a:t>
            </a:r>
            <a:endParaRPr lang="en-CA" sz="1400" dirty="0">
              <a:solidFill>
                <a:schemeClr val="tx1">
                  <a:lumMod val="50000"/>
                  <a:lumOff val="50000"/>
                </a:schemeClr>
              </a:solidFill>
            </a:endParaRPr>
          </a:p>
        </p:txBody>
      </p:sp>
    </p:spTree>
    <p:extLst>
      <p:ext uri="{BB962C8B-B14F-4D97-AF65-F5344CB8AC3E}">
        <p14:creationId xmlns:p14="http://schemas.microsoft.com/office/powerpoint/2010/main" val="100990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CC01-C37E-6248-85A7-7DF5F6C20AC3}"/>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3D1BB9C-C812-2047-AA91-D3F9AE88CA61}"/>
              </a:ext>
            </a:extLst>
          </p:cNvPr>
          <p:cNvSpPr>
            <a:spLocks noGrp="1"/>
          </p:cNvSpPr>
          <p:nvPr>
            <p:ph idx="1"/>
          </p:nvPr>
        </p:nvSpPr>
        <p:spPr>
          <a:xfrm>
            <a:off x="2843854" y="1446835"/>
            <a:ext cx="8911687" cy="4787055"/>
          </a:xfrm>
        </p:spPr>
        <p:txBody>
          <a:bodyPr>
            <a:normAutofit/>
          </a:bodyPr>
          <a:lstStyle/>
          <a:p>
            <a:r>
              <a:rPr lang="en-US" dirty="0"/>
              <a:t>Unit and British Columbia’s English Language Arts Curriculum</a:t>
            </a:r>
          </a:p>
          <a:p>
            <a:pPr lvl="1"/>
            <a:r>
              <a:rPr lang="en-US" dirty="0"/>
              <a:t>Big Ideas</a:t>
            </a:r>
          </a:p>
          <a:p>
            <a:pPr lvl="1"/>
            <a:r>
              <a:rPr lang="en-US" dirty="0"/>
              <a:t>Core Competencies, Curricular Competencies &amp; Content Learning Standards</a:t>
            </a:r>
          </a:p>
          <a:p>
            <a:pPr lvl="1"/>
            <a:r>
              <a:rPr lang="en-US" dirty="0"/>
              <a:t>First People’s Principles of Learning (FPPL)</a:t>
            </a:r>
          </a:p>
          <a:p>
            <a:r>
              <a:rPr lang="en-US" dirty="0"/>
              <a:t>Unit Plan Overview</a:t>
            </a:r>
          </a:p>
          <a:p>
            <a:pPr lvl="1"/>
            <a:r>
              <a:rPr lang="en-US" dirty="0"/>
              <a:t>Part 1: Stories &amp; Storytelling</a:t>
            </a:r>
          </a:p>
          <a:p>
            <a:pPr lvl="1"/>
            <a:r>
              <a:rPr lang="en-US" dirty="0"/>
              <a:t>Part 2: Poetry</a:t>
            </a:r>
          </a:p>
          <a:p>
            <a:pPr lvl="1"/>
            <a:r>
              <a:rPr lang="en-US" dirty="0"/>
              <a:t>Part 3: Legends &amp; Myths</a:t>
            </a:r>
          </a:p>
          <a:p>
            <a:r>
              <a:rPr lang="en-US" dirty="0"/>
              <a:t>Individual Lessons</a:t>
            </a:r>
          </a:p>
          <a:p>
            <a:pPr lvl="1"/>
            <a:r>
              <a:rPr lang="en-US" dirty="0"/>
              <a:t>“Creating Stories &amp; Storytelling: Connecting Us to People, Place &amp; Land”</a:t>
            </a:r>
            <a:r>
              <a:rPr lang="en-CA" dirty="0"/>
              <a:t> </a:t>
            </a:r>
            <a:r>
              <a:rPr lang="en-US" dirty="0"/>
              <a:t>(Joni)</a:t>
            </a:r>
          </a:p>
          <a:p>
            <a:pPr lvl="1"/>
            <a:r>
              <a:rPr lang="en-US" dirty="0"/>
              <a:t>“Introduction to Haiku: Who Am I &amp; What Would I Like to Share…” (Carly)</a:t>
            </a:r>
          </a:p>
          <a:p>
            <a:pPr lvl="1"/>
            <a:r>
              <a:rPr lang="en-US" dirty="0"/>
              <a:t>“Legends &amp; Myths” (Amanda) </a:t>
            </a:r>
          </a:p>
          <a:p>
            <a:pPr lvl="1"/>
            <a:endParaRPr lang="en-US" dirty="0"/>
          </a:p>
          <a:p>
            <a:endParaRPr lang="en-US" dirty="0"/>
          </a:p>
          <a:p>
            <a:endParaRPr lang="en-US" dirty="0"/>
          </a:p>
        </p:txBody>
      </p:sp>
    </p:spTree>
    <p:extLst>
      <p:ext uri="{BB962C8B-B14F-4D97-AF65-F5344CB8AC3E}">
        <p14:creationId xmlns:p14="http://schemas.microsoft.com/office/powerpoint/2010/main" val="715794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ADF4-8DEA-0E4B-8FB0-27FA5F8CE986}"/>
              </a:ext>
            </a:extLst>
          </p:cNvPr>
          <p:cNvSpPr>
            <a:spLocks noGrp="1"/>
          </p:cNvSpPr>
          <p:nvPr>
            <p:ph type="title"/>
          </p:nvPr>
        </p:nvSpPr>
        <p:spPr>
          <a:xfrm>
            <a:off x="2592925" y="624110"/>
            <a:ext cx="8911687" cy="776427"/>
          </a:xfrm>
        </p:spPr>
        <p:txBody>
          <a:bodyPr/>
          <a:lstStyle/>
          <a:p>
            <a:r>
              <a:rPr lang="en-US" dirty="0"/>
              <a:t>Unit Resources &amp; References</a:t>
            </a:r>
          </a:p>
        </p:txBody>
      </p:sp>
      <p:sp>
        <p:nvSpPr>
          <p:cNvPr id="3" name="Content Placeholder 2">
            <a:extLst>
              <a:ext uri="{FF2B5EF4-FFF2-40B4-BE49-F238E27FC236}">
                <a16:creationId xmlns:a16="http://schemas.microsoft.com/office/drawing/2014/main" id="{E50EC737-6613-534C-B0FD-7368499E494F}"/>
              </a:ext>
            </a:extLst>
          </p:cNvPr>
          <p:cNvSpPr>
            <a:spLocks noGrp="1"/>
          </p:cNvSpPr>
          <p:nvPr>
            <p:ph idx="1"/>
          </p:nvPr>
        </p:nvSpPr>
        <p:spPr>
          <a:xfrm>
            <a:off x="2421924" y="1400537"/>
            <a:ext cx="9770076" cy="5301205"/>
          </a:xfrm>
        </p:spPr>
        <p:txBody>
          <a:bodyPr>
            <a:normAutofit fontScale="77500" lnSpcReduction="20000"/>
          </a:bodyPr>
          <a:lstStyle/>
          <a:p>
            <a:r>
              <a:rPr lang="en-US" dirty="0">
                <a:solidFill>
                  <a:schemeClr val="tx1"/>
                </a:solidFill>
              </a:rPr>
              <a:t>Part 2: Poetry</a:t>
            </a:r>
          </a:p>
          <a:p>
            <a:pPr lvl="1"/>
            <a:r>
              <a:rPr lang="en-CA" sz="1800" u="sng" dirty="0">
                <a:solidFill>
                  <a:schemeClr val="tx1">
                    <a:lumMod val="50000"/>
                    <a:lumOff val="50000"/>
                  </a:schemeClr>
                </a:solidFill>
                <a:hlinkClick r:id="rId2">
                  <a:extLst>
                    <a:ext uri="{A12FA001-AC4F-418D-AE19-62706E023703}">
                      <ahyp:hlinkClr xmlns:ahyp="http://schemas.microsoft.com/office/drawing/2018/hyperlinkcolor" val="tx"/>
                    </a:ext>
                  </a:extLst>
                </a:hlinkClick>
              </a:rPr>
              <a:t>Elements of Poetry: A Complete Guide for Students and Teachers (literacyideas.com)</a:t>
            </a:r>
            <a:endParaRPr lang="en-CA" sz="1800" dirty="0">
              <a:solidFill>
                <a:schemeClr val="tx1">
                  <a:lumMod val="50000"/>
                  <a:lumOff val="50000"/>
                </a:schemeClr>
              </a:solidFill>
            </a:endParaRPr>
          </a:p>
          <a:p>
            <a:pPr lvl="1" fontAlgn="base"/>
            <a:r>
              <a:rPr lang="en-CA" sz="1800" u="sng"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https://thehaikufoundation.org/learn/the-haiku-foundation-education-wall/haiku-writing-plan-for-grades-3-4/</a:t>
            </a:r>
            <a:endParaRPr lang="en-CA" sz="1800" u="sng" dirty="0">
              <a:solidFill>
                <a:schemeClr val="tx1">
                  <a:lumMod val="50000"/>
                  <a:lumOff val="50000"/>
                </a:schemeClr>
              </a:solidFill>
            </a:endParaRPr>
          </a:p>
          <a:p>
            <a:pPr lvl="1" fontAlgn="base"/>
            <a:r>
              <a:rPr lang="en-CA" sz="1800" i="1" dirty="0">
                <a:solidFill>
                  <a:schemeClr val="tx1">
                    <a:lumMod val="50000"/>
                    <a:lumOff val="50000"/>
                  </a:schemeClr>
                </a:solidFill>
              </a:rPr>
              <a:t>Taan’s Moons</a:t>
            </a:r>
            <a:r>
              <a:rPr lang="en-CA" sz="1800" dirty="0">
                <a:solidFill>
                  <a:schemeClr val="tx1">
                    <a:lumMod val="50000"/>
                    <a:lumOff val="50000"/>
                  </a:schemeClr>
                </a:solidFill>
              </a:rPr>
              <a:t> (2014) by Alison Gear. </a:t>
            </a:r>
          </a:p>
          <a:p>
            <a:pPr lvl="1" fontAlgn="base"/>
            <a:r>
              <a:rPr lang="en-CA" sz="1800" u="sng" dirty="0">
                <a:solidFill>
                  <a:schemeClr val="tx1">
                    <a:lumMod val="50000"/>
                    <a:lumOff val="50000"/>
                  </a:schemeClr>
                </a:solidFill>
                <a:hlinkClick r:id="rId4">
                  <a:extLst>
                    <a:ext uri="{A12FA001-AC4F-418D-AE19-62706E023703}">
                      <ahyp:hlinkClr xmlns:ahyp="http://schemas.microsoft.com/office/drawing/2018/hyperlinkcolor" val="tx"/>
                    </a:ext>
                  </a:extLst>
                </a:hlinkClick>
              </a:rPr>
              <a:t>BC Performance Standards - Writing Grade 4 (gov.bc.ca)</a:t>
            </a:r>
            <a:endParaRPr lang="en-CA" sz="1800" dirty="0">
              <a:solidFill>
                <a:schemeClr val="tx1">
                  <a:lumMod val="50000"/>
                  <a:lumOff val="50000"/>
                </a:schemeClr>
              </a:solidFill>
            </a:endParaRPr>
          </a:p>
          <a:p>
            <a:pPr lvl="1" fontAlgn="base"/>
            <a:r>
              <a:rPr lang="en-CA" sz="1800" u="sng" dirty="0">
                <a:solidFill>
                  <a:schemeClr val="tx1">
                    <a:lumMod val="50000"/>
                    <a:lumOff val="50000"/>
                  </a:schemeClr>
                </a:solidFill>
                <a:hlinkClick r:id="rId5">
                  <a:extLst>
                    <a:ext uri="{A12FA001-AC4F-418D-AE19-62706E023703}">
                      <ahyp:hlinkClr xmlns:ahyp="http://schemas.microsoft.com/office/drawing/2018/hyperlinkcolor" val="tx"/>
                    </a:ext>
                  </a:extLst>
                </a:hlinkClick>
              </a:rPr>
              <a:t>Strategies-to-Promote-Oral-Expression.pdf (compasseducationalservices.com)</a:t>
            </a:r>
            <a:r>
              <a:rPr lang="en-CA" sz="1800" dirty="0">
                <a:solidFill>
                  <a:schemeClr val="tx1">
                    <a:lumMod val="50000"/>
                    <a:lumOff val="50000"/>
                  </a:schemeClr>
                </a:solidFill>
              </a:rPr>
              <a:t> </a:t>
            </a:r>
            <a:endParaRPr lang="en-US" sz="1800" dirty="0">
              <a:solidFill>
                <a:schemeClr val="tx1">
                  <a:lumMod val="50000"/>
                  <a:lumOff val="50000"/>
                </a:schemeClr>
              </a:solidFill>
            </a:endParaRPr>
          </a:p>
          <a:p>
            <a:r>
              <a:rPr lang="en-US" dirty="0">
                <a:solidFill>
                  <a:schemeClr val="tx1"/>
                </a:solidFill>
              </a:rPr>
              <a:t>Part 3: Legends &amp; Myths</a:t>
            </a:r>
          </a:p>
          <a:p>
            <a:pPr lvl="1"/>
            <a:r>
              <a:rPr lang="en-CA" sz="1800" u="sng" dirty="0">
                <a:solidFill>
                  <a:schemeClr val="tx1">
                    <a:lumMod val="50000"/>
                    <a:lumOff val="50000"/>
                  </a:schemeClr>
                </a:solidFill>
                <a:hlinkClick r:id="rId6">
                  <a:extLst>
                    <a:ext uri="{A12FA001-AC4F-418D-AE19-62706E023703}">
                      <ahyp:hlinkClr xmlns:ahyp="http://schemas.microsoft.com/office/drawing/2018/hyperlinkcolor" val="tx"/>
                    </a:ext>
                  </a:extLst>
                </a:hlinkClick>
              </a:rPr>
              <a:t>https://www.teachingtimes.com/curriculum_resources_mythsandlegends/</a:t>
            </a:r>
            <a:endParaRPr lang="en-CA" sz="1800" dirty="0">
              <a:solidFill>
                <a:schemeClr val="tx1">
                  <a:lumMod val="50000"/>
                  <a:lumOff val="50000"/>
                </a:schemeClr>
              </a:solidFill>
            </a:endParaRPr>
          </a:p>
          <a:p>
            <a:pPr lvl="1"/>
            <a:r>
              <a:rPr lang="en-CA" sz="1800" u="sng" dirty="0">
                <a:solidFill>
                  <a:schemeClr val="tx1">
                    <a:lumMod val="50000"/>
                    <a:lumOff val="50000"/>
                  </a:schemeClr>
                </a:solidFill>
                <a:hlinkClick r:id="rId7">
                  <a:extLst>
                    <a:ext uri="{A12FA001-AC4F-418D-AE19-62706E023703}">
                      <ahyp:hlinkClr xmlns:ahyp="http://schemas.microsoft.com/office/drawing/2018/hyperlinkcolor" val="tx"/>
                    </a:ext>
                  </a:extLst>
                </a:hlinkClick>
              </a:rPr>
              <a:t>https://coastfunds.ca/first-nations/nisgaa-nation/</a:t>
            </a:r>
            <a:endParaRPr lang="en-CA" sz="1800" dirty="0">
              <a:solidFill>
                <a:schemeClr val="tx1">
                  <a:lumMod val="50000"/>
                  <a:lumOff val="50000"/>
                </a:schemeClr>
              </a:solidFill>
            </a:endParaRPr>
          </a:p>
          <a:p>
            <a:pPr lvl="1"/>
            <a:r>
              <a:rPr lang="en-CA" sz="1800" u="sng" dirty="0">
                <a:solidFill>
                  <a:schemeClr val="tx1">
                    <a:lumMod val="50000"/>
                    <a:lumOff val="50000"/>
                  </a:schemeClr>
                </a:solidFill>
                <a:hlinkClick r:id="rId8">
                  <a:extLst>
                    <a:ext uri="{A12FA001-AC4F-418D-AE19-62706E023703}">
                      <ahyp:hlinkClr xmlns:ahyp="http://schemas.microsoft.com/office/drawing/2018/hyperlinkcolor" val="tx"/>
                    </a:ext>
                  </a:extLst>
                </a:hlinkClick>
              </a:rPr>
              <a:t>http://www.native-languages.org/nisgaa-legends.htm</a:t>
            </a:r>
            <a:endParaRPr lang="en-CA" sz="1800" u="sng" dirty="0">
              <a:solidFill>
                <a:schemeClr val="tx1">
                  <a:lumMod val="50000"/>
                  <a:lumOff val="50000"/>
                </a:schemeClr>
              </a:solidFill>
            </a:endParaRPr>
          </a:p>
          <a:p>
            <a:pPr lvl="1" fontAlgn="base"/>
            <a:r>
              <a:rPr lang="en-CA" sz="1800" u="sng" dirty="0">
                <a:solidFill>
                  <a:schemeClr val="tx1">
                    <a:lumMod val="50000"/>
                    <a:lumOff val="50000"/>
                  </a:schemeClr>
                </a:solidFill>
                <a:hlinkClick r:id="rId9">
                  <a:extLst>
                    <a:ext uri="{A12FA001-AC4F-418D-AE19-62706E023703}">
                      <ahyp:hlinkClr xmlns:ahyp="http://schemas.microsoft.com/office/drawing/2018/hyperlinkcolor" val="tx"/>
                    </a:ext>
                  </a:extLst>
                </a:hlinkClick>
              </a:rPr>
              <a:t>https://www.first-nations.info/first-nation-legends</a:t>
            </a:r>
            <a:endParaRPr lang="en-CA" sz="1800" dirty="0">
              <a:solidFill>
                <a:schemeClr val="tx1">
                  <a:lumMod val="50000"/>
                  <a:lumOff val="50000"/>
                </a:schemeClr>
              </a:solidFill>
            </a:endParaRPr>
          </a:p>
          <a:p>
            <a:pPr lvl="1" fontAlgn="base"/>
            <a:r>
              <a:rPr lang="en-CA" sz="1800" u="sng" dirty="0">
                <a:solidFill>
                  <a:schemeClr val="tx1">
                    <a:lumMod val="50000"/>
                    <a:lumOff val="50000"/>
                  </a:schemeClr>
                </a:solidFill>
                <a:hlinkClick r:id="rId10">
                  <a:extLst>
                    <a:ext uri="{A12FA001-AC4F-418D-AE19-62706E023703}">
                      <ahyp:hlinkClr xmlns:ahyp="http://schemas.microsoft.com/office/drawing/2018/hyperlinkcolor" val="tx"/>
                    </a:ext>
                  </a:extLst>
                </a:hlinkClick>
              </a:rPr>
              <a:t>http://haidalegends.blogspot.com/?m=1</a:t>
            </a:r>
            <a:endParaRPr lang="en-CA" sz="1800" u="sng" dirty="0">
              <a:solidFill>
                <a:schemeClr val="tx1">
                  <a:lumMod val="50000"/>
                  <a:lumOff val="50000"/>
                </a:schemeClr>
              </a:solidFill>
            </a:endParaRPr>
          </a:p>
          <a:p>
            <a:pPr lvl="1" fontAlgn="base"/>
            <a:r>
              <a:rPr lang="en-CA" sz="1800" u="sng" dirty="0">
                <a:solidFill>
                  <a:schemeClr val="tx1">
                    <a:lumMod val="50000"/>
                    <a:lumOff val="50000"/>
                  </a:schemeClr>
                </a:solidFill>
                <a:hlinkClick r:id="rId11">
                  <a:extLst>
                    <a:ext uri="{A12FA001-AC4F-418D-AE19-62706E023703}">
                      <ahyp:hlinkClr xmlns:ahyp="http://schemas.microsoft.com/office/drawing/2018/hyperlinkcolor" val="tx"/>
                    </a:ext>
                  </a:extLst>
                </a:hlinkClick>
              </a:rPr>
              <a:t>http://www.native-languages.org/haida-legends.htm</a:t>
            </a:r>
            <a:endParaRPr lang="en-CA" sz="1800" u="sng" dirty="0">
              <a:solidFill>
                <a:schemeClr val="tx1">
                  <a:lumMod val="50000"/>
                  <a:lumOff val="50000"/>
                </a:schemeClr>
              </a:solidFill>
            </a:endParaRPr>
          </a:p>
          <a:p>
            <a:pPr lvl="1"/>
            <a:r>
              <a:rPr lang="en-CA" sz="1800" u="sng" dirty="0">
                <a:solidFill>
                  <a:schemeClr val="tx1">
                    <a:lumMod val="50000"/>
                    <a:lumOff val="50000"/>
                  </a:schemeClr>
                </a:solidFill>
                <a:hlinkClick r:id="rId12">
                  <a:extLst>
                    <a:ext uri="{A12FA001-AC4F-418D-AE19-62706E023703}">
                      <ahyp:hlinkClr xmlns:ahyp="http://schemas.microsoft.com/office/drawing/2018/hyperlinkcolor" val="tx"/>
                    </a:ext>
                  </a:extLst>
                </a:hlinkClick>
              </a:rPr>
              <a:t>https://www.scholastic.com/teachers/unit-plans/teaching-content/myths-folktales-and-fairy-tales/</a:t>
            </a:r>
            <a:endParaRPr lang="en-CA" sz="1800" u="sng" dirty="0">
              <a:solidFill>
                <a:schemeClr val="tx1">
                  <a:lumMod val="50000"/>
                  <a:lumOff val="50000"/>
                </a:schemeClr>
              </a:solidFill>
            </a:endParaRPr>
          </a:p>
          <a:p>
            <a:pPr lvl="1"/>
            <a:r>
              <a:rPr lang="en-CA" sz="1800" u="sng" dirty="0">
                <a:solidFill>
                  <a:schemeClr val="tx1">
                    <a:lumMod val="50000"/>
                    <a:lumOff val="50000"/>
                  </a:schemeClr>
                </a:solidFill>
                <a:hlinkClick r:id="rId13">
                  <a:extLst>
                    <a:ext uri="{A12FA001-AC4F-418D-AE19-62706E023703}">
                      <ahyp:hlinkClr xmlns:ahyp="http://schemas.microsoft.com/office/drawing/2018/hyperlinkcolor" val="tx"/>
                    </a:ext>
                  </a:extLst>
                </a:hlinkClick>
              </a:rPr>
              <a:t>http://www.fnesc.ca/wp/wp-content/uploads/2015/06/PUB-LFP-K-3-In-our-Own-Words-for-Web.pdf</a:t>
            </a:r>
            <a:r>
              <a:rPr lang="en-CA" sz="1800" dirty="0">
                <a:solidFill>
                  <a:schemeClr val="tx1">
                    <a:lumMod val="50000"/>
                    <a:lumOff val="50000"/>
                  </a:schemeClr>
                </a:solidFill>
              </a:rPr>
              <a:t> </a:t>
            </a:r>
          </a:p>
          <a:p>
            <a:pPr lvl="1"/>
            <a:r>
              <a:rPr lang="en-CA" sz="1800" u="sng" dirty="0">
                <a:solidFill>
                  <a:schemeClr val="tx1">
                    <a:lumMod val="50000"/>
                    <a:lumOff val="50000"/>
                  </a:schemeClr>
                </a:solidFill>
                <a:hlinkClick r:id="rId5">
                  <a:extLst>
                    <a:ext uri="{A12FA001-AC4F-418D-AE19-62706E023703}">
                      <ahyp:hlinkClr xmlns:ahyp="http://schemas.microsoft.com/office/drawing/2018/hyperlinkcolor" val="tx"/>
                    </a:ext>
                  </a:extLst>
                </a:hlinkClick>
              </a:rPr>
              <a:t>Strategies-to-Promote-Oral-Expression.pdf (compasseducationalservices.com)</a:t>
            </a:r>
            <a:endParaRPr lang="en-CA" sz="1800" dirty="0">
              <a:solidFill>
                <a:schemeClr val="tx1">
                  <a:lumMod val="50000"/>
                  <a:lumOff val="50000"/>
                </a:schemeClr>
              </a:solidFill>
            </a:endParaRPr>
          </a:p>
          <a:p>
            <a:pPr lvl="1" fontAlgn="base"/>
            <a:endParaRPr lang="en-CA" sz="2000" dirty="0"/>
          </a:p>
          <a:p>
            <a:pPr lvl="1"/>
            <a:endParaRPr lang="en-CA" sz="2000" dirty="0"/>
          </a:p>
          <a:p>
            <a:pPr lvl="1"/>
            <a:endParaRPr lang="en-US" dirty="0"/>
          </a:p>
        </p:txBody>
      </p:sp>
    </p:spTree>
    <p:extLst>
      <p:ext uri="{BB962C8B-B14F-4D97-AF65-F5344CB8AC3E}">
        <p14:creationId xmlns:p14="http://schemas.microsoft.com/office/powerpoint/2010/main" val="1826296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1AB72-1ACA-1A44-BA5B-94375D7E4063}"/>
              </a:ext>
            </a:extLst>
          </p:cNvPr>
          <p:cNvSpPr>
            <a:spLocks noGrp="1"/>
          </p:cNvSpPr>
          <p:nvPr>
            <p:ph type="title"/>
          </p:nvPr>
        </p:nvSpPr>
        <p:spPr>
          <a:xfrm>
            <a:off x="2592925" y="624110"/>
            <a:ext cx="8911687" cy="857449"/>
          </a:xfrm>
        </p:spPr>
        <p:txBody>
          <a:bodyPr/>
          <a:lstStyle/>
          <a:p>
            <a:r>
              <a:rPr lang="en-US" dirty="0"/>
              <a:t>Unit Resources &amp; References</a:t>
            </a:r>
          </a:p>
        </p:txBody>
      </p:sp>
      <p:sp>
        <p:nvSpPr>
          <p:cNvPr id="3" name="Content Placeholder 2">
            <a:extLst>
              <a:ext uri="{FF2B5EF4-FFF2-40B4-BE49-F238E27FC236}">
                <a16:creationId xmlns:a16="http://schemas.microsoft.com/office/drawing/2014/main" id="{17236BA4-D152-9F45-8162-C08FA24E7DDD}"/>
              </a:ext>
            </a:extLst>
          </p:cNvPr>
          <p:cNvSpPr>
            <a:spLocks noGrp="1"/>
          </p:cNvSpPr>
          <p:nvPr>
            <p:ph idx="1"/>
          </p:nvPr>
        </p:nvSpPr>
        <p:spPr>
          <a:xfrm>
            <a:off x="2589212" y="1481559"/>
            <a:ext cx="8915400" cy="4752331"/>
          </a:xfrm>
        </p:spPr>
        <p:txBody>
          <a:bodyPr>
            <a:normAutofit fontScale="92500" lnSpcReduction="20000"/>
          </a:bodyPr>
          <a:lstStyle/>
          <a:p>
            <a:r>
              <a:rPr lang="en-CA" dirty="0"/>
              <a:t>Additional Resources/Extensions:</a:t>
            </a:r>
          </a:p>
          <a:p>
            <a:pPr lvl="1"/>
            <a:r>
              <a:rPr lang="en-CA" u="sng"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https://www.curriculum.gov.bc.ca/curriculum/english-language-arts/4/core</a:t>
            </a:r>
            <a:endParaRPr lang="en-CA" u="sng" dirty="0">
              <a:solidFill>
                <a:schemeClr val="tx1">
                  <a:lumMod val="50000"/>
                  <a:lumOff val="50000"/>
                </a:schemeClr>
              </a:solidFill>
            </a:endParaRPr>
          </a:p>
          <a:p>
            <a:pPr marL="457200" lvl="1" indent="0">
              <a:buNone/>
            </a:pPr>
            <a:endParaRPr lang="en-CA" sz="900" dirty="0">
              <a:solidFill>
                <a:schemeClr val="tx1">
                  <a:lumMod val="50000"/>
                  <a:lumOff val="50000"/>
                </a:schemeClr>
              </a:solidFill>
            </a:endParaRPr>
          </a:p>
          <a:p>
            <a:pPr lvl="1"/>
            <a:r>
              <a:rPr lang="en-CA" u="sng"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http://nvsd44curriculumhub.ca/unit-plan-creative-writing-english-language-arts-grade-4-5/</a:t>
            </a:r>
            <a:endParaRPr lang="en-CA" u="sng" dirty="0">
              <a:solidFill>
                <a:schemeClr val="tx1">
                  <a:lumMod val="50000"/>
                  <a:lumOff val="50000"/>
                </a:schemeClr>
              </a:solidFill>
            </a:endParaRPr>
          </a:p>
          <a:p>
            <a:pPr marL="457200" lvl="1" indent="0">
              <a:buNone/>
            </a:pPr>
            <a:endParaRPr lang="en-CA" sz="900" u="sng" dirty="0">
              <a:solidFill>
                <a:schemeClr val="tx1">
                  <a:lumMod val="50000"/>
                  <a:lumOff val="50000"/>
                </a:schemeClr>
              </a:solidFill>
            </a:endParaRPr>
          </a:p>
          <a:p>
            <a:pPr lvl="1"/>
            <a:r>
              <a:rPr lang="en-CA" u="sng" dirty="0">
                <a:solidFill>
                  <a:schemeClr val="tx1">
                    <a:lumMod val="50000"/>
                    <a:lumOff val="50000"/>
                  </a:schemeClr>
                </a:solidFill>
                <a:hlinkClick r:id="rId5">
                  <a:extLst>
                    <a:ext uri="{A12FA001-AC4F-418D-AE19-62706E023703}">
                      <ahyp:hlinkClr xmlns:ahyp="http://schemas.microsoft.com/office/drawing/2018/hyperlinkcolor" val="tx"/>
                    </a:ext>
                  </a:extLst>
                </a:hlinkClick>
              </a:rPr>
              <a:t>http://www.bcpta.ca/wordpress/wp-content/uploads/2018/10/We-Are-All-Connected-Adrienne-Gear.pdf</a:t>
            </a:r>
            <a:r>
              <a:rPr lang="en-CA" dirty="0">
                <a:solidFill>
                  <a:schemeClr val="tx1">
                    <a:lumMod val="50000"/>
                    <a:lumOff val="50000"/>
                  </a:schemeClr>
                </a:solidFill>
              </a:rPr>
              <a:t> </a:t>
            </a:r>
          </a:p>
          <a:p>
            <a:pPr lvl="2"/>
            <a:r>
              <a:rPr lang="en-CA" dirty="0">
                <a:solidFill>
                  <a:schemeClr val="tx1"/>
                </a:solidFill>
              </a:rPr>
              <a:t>Great resource for primary storybook ideas/activities.</a:t>
            </a:r>
          </a:p>
          <a:p>
            <a:pPr marL="457200" lvl="1" indent="0">
              <a:buNone/>
            </a:pPr>
            <a:endParaRPr lang="en-CA" sz="900" dirty="0">
              <a:solidFill>
                <a:schemeClr val="tx1">
                  <a:lumMod val="50000"/>
                  <a:lumOff val="50000"/>
                </a:schemeClr>
              </a:solidFill>
            </a:endParaRPr>
          </a:p>
          <a:p>
            <a:pPr lvl="1"/>
            <a:r>
              <a:rPr lang="en-CA" u="sng" dirty="0">
                <a:solidFill>
                  <a:schemeClr val="tx1">
                    <a:lumMod val="50000"/>
                    <a:lumOff val="50000"/>
                  </a:schemeClr>
                </a:solidFill>
                <a:hlinkClick r:id="rId6">
                  <a:extLst>
                    <a:ext uri="{A12FA001-AC4F-418D-AE19-62706E023703}">
                      <ahyp:hlinkClr xmlns:ahyp="http://schemas.microsoft.com/office/drawing/2018/hyperlinkcolor" val="tx"/>
                    </a:ext>
                  </a:extLst>
                </a:hlinkClick>
              </a:rPr>
              <a:t>https://vft23.weebly.com/resources.html</a:t>
            </a:r>
            <a:r>
              <a:rPr lang="en-CA" dirty="0">
                <a:solidFill>
                  <a:schemeClr val="tx1">
                    <a:lumMod val="50000"/>
                    <a:lumOff val="50000"/>
                  </a:schemeClr>
                </a:solidFill>
              </a:rPr>
              <a:t> </a:t>
            </a:r>
          </a:p>
          <a:p>
            <a:pPr lvl="2"/>
            <a:r>
              <a:rPr lang="en-CA" dirty="0">
                <a:solidFill>
                  <a:schemeClr val="tx1"/>
                </a:solidFill>
              </a:rPr>
              <a:t>Virtual Field Trip Ideas</a:t>
            </a:r>
          </a:p>
          <a:p>
            <a:pPr marL="457200" lvl="1" indent="0">
              <a:buNone/>
            </a:pPr>
            <a:endParaRPr lang="en-CA" sz="900" dirty="0">
              <a:solidFill>
                <a:schemeClr val="tx1">
                  <a:lumMod val="50000"/>
                  <a:lumOff val="50000"/>
                </a:schemeClr>
              </a:solidFill>
            </a:endParaRPr>
          </a:p>
          <a:p>
            <a:pPr lvl="1"/>
            <a:r>
              <a:rPr lang="en-CA" u="sng" dirty="0">
                <a:solidFill>
                  <a:schemeClr val="tx1">
                    <a:lumMod val="50000"/>
                    <a:lumOff val="50000"/>
                  </a:schemeClr>
                </a:solidFill>
                <a:hlinkClick r:id="rId7">
                  <a:extLst>
                    <a:ext uri="{A12FA001-AC4F-418D-AE19-62706E023703}">
                      <ahyp:hlinkClr xmlns:ahyp="http://schemas.microsoft.com/office/drawing/2018/hyperlinkcolor" val="tx"/>
                    </a:ext>
                  </a:extLst>
                </a:hlinkClick>
              </a:rPr>
              <a:t>https://www.historymuseum.ca/cmc/exhibitions/aborig/haida/hapmc01e.html</a:t>
            </a:r>
            <a:endParaRPr lang="en-CA" u="sng" dirty="0">
              <a:solidFill>
                <a:schemeClr val="tx1">
                  <a:lumMod val="50000"/>
                  <a:lumOff val="50000"/>
                </a:schemeClr>
              </a:solidFill>
            </a:endParaRPr>
          </a:p>
          <a:p>
            <a:pPr marL="457200" lvl="1" indent="0">
              <a:buNone/>
            </a:pPr>
            <a:endParaRPr lang="en-CA" sz="900" dirty="0">
              <a:solidFill>
                <a:schemeClr val="tx1">
                  <a:lumMod val="50000"/>
                  <a:lumOff val="50000"/>
                </a:schemeClr>
              </a:solidFill>
            </a:endParaRPr>
          </a:p>
          <a:p>
            <a:pPr lvl="1"/>
            <a:r>
              <a:rPr lang="en-CA" u="sng" dirty="0">
                <a:solidFill>
                  <a:schemeClr val="tx1">
                    <a:lumMod val="50000"/>
                    <a:lumOff val="50000"/>
                  </a:schemeClr>
                </a:solidFill>
                <a:hlinkClick r:id="rId8">
                  <a:extLst>
                    <a:ext uri="{A12FA001-AC4F-418D-AE19-62706E023703}">
                      <ahyp:hlinkClr xmlns:ahyp="http://schemas.microsoft.com/office/drawing/2018/hyperlinkcolor" val="tx"/>
                    </a:ext>
                  </a:extLst>
                </a:hlinkClick>
              </a:rPr>
              <a:t>https://www.strongnations.com/store/item_list.php?it=3&amp;cat=3738</a:t>
            </a:r>
            <a:r>
              <a:rPr lang="en-CA" dirty="0">
                <a:solidFill>
                  <a:schemeClr val="tx1">
                    <a:lumMod val="50000"/>
                    <a:lumOff val="50000"/>
                  </a:schemeClr>
                </a:solidFill>
              </a:rPr>
              <a:t> </a:t>
            </a:r>
          </a:p>
          <a:p>
            <a:pPr lvl="2"/>
            <a:r>
              <a:rPr lang="en-CA" dirty="0">
                <a:solidFill>
                  <a:schemeClr val="tx1"/>
                </a:solidFill>
              </a:rPr>
              <a:t>Indigenous Book List</a:t>
            </a:r>
          </a:p>
          <a:p>
            <a:endParaRPr lang="en-US" dirty="0"/>
          </a:p>
        </p:txBody>
      </p:sp>
    </p:spTree>
    <p:extLst>
      <p:ext uri="{BB962C8B-B14F-4D97-AF65-F5344CB8AC3E}">
        <p14:creationId xmlns:p14="http://schemas.microsoft.com/office/powerpoint/2010/main" val="97815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CC01-C37E-6248-85A7-7DF5F6C20AC3}"/>
              </a:ext>
            </a:extLst>
          </p:cNvPr>
          <p:cNvSpPr>
            <a:spLocks noGrp="1"/>
          </p:cNvSpPr>
          <p:nvPr>
            <p:ph type="title"/>
          </p:nvPr>
        </p:nvSpPr>
        <p:spPr>
          <a:xfrm>
            <a:off x="2592925" y="624110"/>
            <a:ext cx="8911687" cy="869024"/>
          </a:xfrm>
        </p:spPr>
        <p:txBody>
          <a:bodyPr/>
          <a:lstStyle/>
          <a:p>
            <a:r>
              <a:rPr lang="en-US" dirty="0"/>
              <a:t>Big Ideas </a:t>
            </a:r>
          </a:p>
        </p:txBody>
      </p:sp>
      <p:sp>
        <p:nvSpPr>
          <p:cNvPr id="3" name="Content Placeholder 2">
            <a:extLst>
              <a:ext uri="{FF2B5EF4-FFF2-40B4-BE49-F238E27FC236}">
                <a16:creationId xmlns:a16="http://schemas.microsoft.com/office/drawing/2014/main" id="{53D1BB9C-C812-2047-AA91-D3F9AE88CA61}"/>
              </a:ext>
            </a:extLst>
          </p:cNvPr>
          <p:cNvSpPr>
            <a:spLocks noGrp="1"/>
          </p:cNvSpPr>
          <p:nvPr>
            <p:ph idx="1"/>
          </p:nvPr>
        </p:nvSpPr>
        <p:spPr>
          <a:xfrm>
            <a:off x="2843855" y="1678330"/>
            <a:ext cx="4633392" cy="4079920"/>
          </a:xfrm>
        </p:spPr>
        <p:txBody>
          <a:bodyPr>
            <a:normAutofit/>
          </a:bodyPr>
          <a:lstStyle/>
          <a:p>
            <a:r>
              <a:rPr lang="en-CA" sz="2000" dirty="0"/>
              <a:t>Language and text can be a source of creativity and joy.</a:t>
            </a:r>
          </a:p>
          <a:p>
            <a:pPr marL="0" indent="0">
              <a:buNone/>
            </a:pPr>
            <a:endParaRPr lang="en-CA" sz="2000" dirty="0"/>
          </a:p>
          <a:p>
            <a:r>
              <a:rPr lang="en-CA" sz="2000" dirty="0"/>
              <a:t>Exploring stories and other texts helps us understand ourselves and make connections to others and the world.</a:t>
            </a:r>
          </a:p>
          <a:p>
            <a:pPr marL="0" indent="0">
              <a:buNone/>
            </a:pPr>
            <a:endParaRPr lang="en-CA" sz="2000" dirty="0"/>
          </a:p>
          <a:p>
            <a:r>
              <a:rPr lang="en-CA" sz="2000" dirty="0"/>
              <a:t>Texts can be understood from different perspectives. </a:t>
            </a:r>
          </a:p>
          <a:p>
            <a:pPr lvl="1"/>
            <a:endParaRPr lang="en-US" dirty="0"/>
          </a:p>
          <a:p>
            <a:endParaRPr lang="en-US" dirty="0"/>
          </a:p>
          <a:p>
            <a:endParaRPr lang="en-US" dirty="0"/>
          </a:p>
        </p:txBody>
      </p:sp>
      <p:pic>
        <p:nvPicPr>
          <p:cNvPr id="5" name="Picture Placeholder 7" descr="About Us - Learner Success - BC&amp;#39;s Redesigned Curriculum | New Westminster  Schools – District 40">
            <a:extLst>
              <a:ext uri="{FF2B5EF4-FFF2-40B4-BE49-F238E27FC236}">
                <a16:creationId xmlns:a16="http://schemas.microsoft.com/office/drawing/2014/main" id="{42860F9B-63B9-794B-B8E2-F34ADD3E4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999262" y="1678330"/>
            <a:ext cx="3803025" cy="3778250"/>
          </a:xfrm>
          <a:prstGeom prst="rect">
            <a:avLst/>
          </a:prstGeom>
          <a:noFill/>
          <a:ln>
            <a:noFill/>
          </a:ln>
        </p:spPr>
      </p:pic>
    </p:spTree>
    <p:extLst>
      <p:ext uri="{BB962C8B-B14F-4D97-AF65-F5344CB8AC3E}">
        <p14:creationId xmlns:p14="http://schemas.microsoft.com/office/powerpoint/2010/main" val="2032482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BB208-7999-5B46-A9C4-955AB97BBE7D}"/>
              </a:ext>
            </a:extLst>
          </p:cNvPr>
          <p:cNvSpPr>
            <a:spLocks noGrp="1"/>
          </p:cNvSpPr>
          <p:nvPr>
            <p:ph type="title"/>
          </p:nvPr>
        </p:nvSpPr>
        <p:spPr/>
        <p:txBody>
          <a:bodyPr/>
          <a:lstStyle/>
          <a:p>
            <a:r>
              <a:rPr lang="en-US" dirty="0"/>
              <a:t>Unit Understandings</a:t>
            </a:r>
          </a:p>
        </p:txBody>
      </p:sp>
      <p:sp>
        <p:nvSpPr>
          <p:cNvPr id="3" name="Content Placeholder 2">
            <a:extLst>
              <a:ext uri="{FF2B5EF4-FFF2-40B4-BE49-F238E27FC236}">
                <a16:creationId xmlns:a16="http://schemas.microsoft.com/office/drawing/2014/main" id="{6E9DC396-12E4-B241-8892-6F3646C298ED}"/>
              </a:ext>
            </a:extLst>
          </p:cNvPr>
          <p:cNvSpPr>
            <a:spLocks noGrp="1"/>
          </p:cNvSpPr>
          <p:nvPr>
            <p:ph idx="1"/>
          </p:nvPr>
        </p:nvSpPr>
        <p:spPr>
          <a:xfrm>
            <a:off x="2589212" y="1493134"/>
            <a:ext cx="8915400" cy="4977114"/>
          </a:xfrm>
        </p:spPr>
        <p:txBody>
          <a:bodyPr>
            <a:normAutofit lnSpcReduction="10000"/>
          </a:bodyPr>
          <a:lstStyle/>
          <a:p>
            <a:r>
              <a:rPr lang="en-CA" dirty="0"/>
              <a:t>Upon completing this unit, students will </a:t>
            </a:r>
            <a:r>
              <a:rPr lang="en-CA" b="1" dirty="0"/>
              <a:t>understand</a:t>
            </a:r>
            <a:r>
              <a:rPr lang="en-CA" dirty="0"/>
              <a:t> that:</a:t>
            </a:r>
          </a:p>
          <a:p>
            <a:pPr lvl="1"/>
            <a:r>
              <a:rPr lang="en-CA" sz="1800" dirty="0"/>
              <a:t>Stories can be represented in different ways (oral, written, visual, and digital).</a:t>
            </a:r>
          </a:p>
          <a:p>
            <a:pPr lvl="1"/>
            <a:r>
              <a:rPr lang="en-CA" sz="1800" dirty="0"/>
              <a:t>Stories have a beginning, a middle, and an end.</a:t>
            </a:r>
          </a:p>
          <a:p>
            <a:pPr lvl="1"/>
            <a:r>
              <a:rPr lang="en-CA" sz="1800" dirty="0"/>
              <a:t>Stories have various literary elements (theme, character, setting, plot, conflict, and purpose).</a:t>
            </a:r>
          </a:p>
          <a:p>
            <a:pPr lvl="1"/>
            <a:r>
              <a:rPr lang="en-CA" sz="1800" dirty="0"/>
              <a:t>Stories have various meanings and connect us to people, place, and land.</a:t>
            </a:r>
          </a:p>
          <a:p>
            <a:pPr lvl="1"/>
            <a:r>
              <a:rPr lang="en-CA" sz="1800" dirty="0"/>
              <a:t>Personal experience and reflection can help us create several types of text (i.e., stories, poems, legends, and myths).</a:t>
            </a:r>
          </a:p>
          <a:p>
            <a:pPr lvl="1"/>
            <a:r>
              <a:rPr lang="en-CA" sz="1800" dirty="0"/>
              <a:t>Text is an important form of expression and communication.</a:t>
            </a:r>
          </a:p>
          <a:p>
            <a:pPr lvl="1"/>
            <a:r>
              <a:rPr lang="en-CA" sz="1800" dirty="0"/>
              <a:t>Text can be written and understood from different perspectives, and every perspective is valuable and deserving of respect.</a:t>
            </a:r>
          </a:p>
          <a:p>
            <a:pPr lvl="1"/>
            <a:r>
              <a:rPr lang="en-CA" sz="1800" dirty="0"/>
              <a:t>Oral stories are essential to indigenous cultures and their ways of knowing and being. </a:t>
            </a:r>
            <a:endParaRPr lang="en-US" sz="1800" dirty="0"/>
          </a:p>
        </p:txBody>
      </p:sp>
    </p:spTree>
    <p:extLst>
      <p:ext uri="{BB962C8B-B14F-4D97-AF65-F5344CB8AC3E}">
        <p14:creationId xmlns:p14="http://schemas.microsoft.com/office/powerpoint/2010/main" val="79663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7F06-330B-124D-B9C7-61E81FAC7BE6}"/>
              </a:ext>
            </a:extLst>
          </p:cNvPr>
          <p:cNvSpPr>
            <a:spLocks noGrp="1"/>
          </p:cNvSpPr>
          <p:nvPr>
            <p:ph type="title"/>
          </p:nvPr>
        </p:nvSpPr>
        <p:spPr>
          <a:xfrm>
            <a:off x="2335427" y="624110"/>
            <a:ext cx="9169185" cy="788001"/>
          </a:xfrm>
        </p:spPr>
        <p:txBody>
          <a:bodyPr/>
          <a:lstStyle/>
          <a:p>
            <a:r>
              <a:rPr lang="en-US" dirty="0"/>
              <a:t>Core Competencies</a:t>
            </a:r>
          </a:p>
        </p:txBody>
      </p:sp>
      <p:sp>
        <p:nvSpPr>
          <p:cNvPr id="3" name="Content Placeholder 2">
            <a:extLst>
              <a:ext uri="{FF2B5EF4-FFF2-40B4-BE49-F238E27FC236}">
                <a16:creationId xmlns:a16="http://schemas.microsoft.com/office/drawing/2014/main" id="{6C07359E-ED68-E445-A9D1-BB8C6B738CD6}"/>
              </a:ext>
            </a:extLst>
          </p:cNvPr>
          <p:cNvSpPr>
            <a:spLocks noGrp="1"/>
          </p:cNvSpPr>
          <p:nvPr>
            <p:ph idx="1"/>
          </p:nvPr>
        </p:nvSpPr>
        <p:spPr>
          <a:xfrm>
            <a:off x="2335427" y="1272252"/>
            <a:ext cx="9493899" cy="5449823"/>
          </a:xfrm>
        </p:spPr>
        <p:txBody>
          <a:bodyPr>
            <a:noAutofit/>
          </a:bodyPr>
          <a:lstStyle/>
          <a:p>
            <a:pPr lvl="0">
              <a:lnSpc>
                <a:spcPct val="120000"/>
              </a:lnSpc>
              <a:spcBef>
                <a:spcPts val="0"/>
              </a:spcBef>
            </a:pPr>
            <a:r>
              <a:rPr lang="en-CA" sz="1500" b="1" dirty="0"/>
              <a:t>Communication</a:t>
            </a:r>
          </a:p>
          <a:p>
            <a:pPr lvl="1">
              <a:lnSpc>
                <a:spcPct val="120000"/>
              </a:lnSpc>
              <a:spcBef>
                <a:spcPts val="0"/>
              </a:spcBef>
            </a:pPr>
            <a:r>
              <a:rPr lang="en-CA" sz="1500" i="1" dirty="0"/>
              <a:t>Communicating</a:t>
            </a:r>
            <a:r>
              <a:rPr lang="en-CA" sz="1500" dirty="0"/>
              <a:t>: I can communicate purposefully, using forms &amp; strategies I have practiced.</a:t>
            </a:r>
          </a:p>
          <a:p>
            <a:pPr lvl="1">
              <a:lnSpc>
                <a:spcPct val="120000"/>
              </a:lnSpc>
              <a:spcBef>
                <a:spcPts val="0"/>
              </a:spcBef>
            </a:pPr>
            <a:r>
              <a:rPr lang="en-CA" sz="1500" i="1" dirty="0"/>
              <a:t>Collaborating</a:t>
            </a:r>
            <a:r>
              <a:rPr lang="en-CA" sz="1500" dirty="0"/>
              <a:t>: I can contribute during group activities with peers and share roles and responsibilities to achieve goals.</a:t>
            </a:r>
          </a:p>
          <a:p>
            <a:pPr marL="457200" lvl="1" indent="0">
              <a:lnSpc>
                <a:spcPct val="120000"/>
              </a:lnSpc>
              <a:spcBef>
                <a:spcPts val="0"/>
              </a:spcBef>
              <a:buNone/>
            </a:pPr>
            <a:endParaRPr lang="en-CA" sz="800" dirty="0"/>
          </a:p>
          <a:p>
            <a:pPr lvl="0">
              <a:lnSpc>
                <a:spcPct val="120000"/>
              </a:lnSpc>
              <a:spcBef>
                <a:spcPts val="0"/>
              </a:spcBef>
            </a:pPr>
            <a:r>
              <a:rPr lang="en-CA" sz="1500" b="1" dirty="0"/>
              <a:t>Thinking</a:t>
            </a:r>
          </a:p>
          <a:p>
            <a:pPr lvl="1">
              <a:lnSpc>
                <a:spcPct val="120000"/>
              </a:lnSpc>
              <a:spcBef>
                <a:spcPts val="0"/>
              </a:spcBef>
            </a:pPr>
            <a:r>
              <a:rPr lang="en-CA" sz="1500" i="1" dirty="0"/>
              <a:t>Creative Thinking</a:t>
            </a:r>
            <a:r>
              <a:rPr lang="en-CA" sz="1500" dirty="0"/>
              <a:t>: I can get new ideas in areas in which I have an interest and build my skills to make them work.</a:t>
            </a:r>
          </a:p>
          <a:p>
            <a:pPr lvl="1">
              <a:lnSpc>
                <a:spcPct val="120000"/>
              </a:lnSpc>
              <a:spcBef>
                <a:spcPts val="0"/>
              </a:spcBef>
            </a:pPr>
            <a:r>
              <a:rPr lang="en-CA" sz="1500" i="1" dirty="0"/>
              <a:t>Critical &amp; Reflective Thinking</a:t>
            </a:r>
            <a:r>
              <a:rPr lang="en-CA" sz="1500" dirty="0"/>
              <a:t>: I can gather and combine new evidence with what I already know to develop reasoned conclusions, judgments, or plans.</a:t>
            </a:r>
          </a:p>
          <a:p>
            <a:pPr marL="457200" lvl="1" indent="0">
              <a:lnSpc>
                <a:spcPct val="120000"/>
              </a:lnSpc>
              <a:spcBef>
                <a:spcPts val="0"/>
              </a:spcBef>
              <a:buNone/>
            </a:pPr>
            <a:endParaRPr lang="en-CA" sz="800" dirty="0"/>
          </a:p>
          <a:p>
            <a:pPr lvl="0">
              <a:lnSpc>
                <a:spcPct val="120000"/>
              </a:lnSpc>
              <a:spcBef>
                <a:spcPts val="0"/>
              </a:spcBef>
            </a:pPr>
            <a:r>
              <a:rPr lang="en-CA" sz="1500" b="1" dirty="0"/>
              <a:t>Personal &amp; Social</a:t>
            </a:r>
          </a:p>
          <a:p>
            <a:pPr lvl="1">
              <a:lnSpc>
                <a:spcPct val="120000"/>
              </a:lnSpc>
              <a:spcBef>
                <a:spcPts val="0"/>
              </a:spcBef>
            </a:pPr>
            <a:r>
              <a:rPr lang="en-CA" sz="1500" i="1" dirty="0"/>
              <a:t>Personal Awareness and Responsibility</a:t>
            </a:r>
            <a:r>
              <a:rPr lang="en-CA" sz="1500" dirty="0"/>
              <a:t>: I can recognize my strengths and take responsibility for using strategies to focus, manage stress, and accomplish my goals.</a:t>
            </a:r>
          </a:p>
          <a:p>
            <a:pPr lvl="1">
              <a:lnSpc>
                <a:spcPct val="120000"/>
              </a:lnSpc>
              <a:spcBef>
                <a:spcPts val="0"/>
              </a:spcBef>
            </a:pPr>
            <a:r>
              <a:rPr lang="en-CA" sz="1500" i="1" dirty="0"/>
              <a:t>Positive Personal and Cultural Identity</a:t>
            </a:r>
            <a:r>
              <a:rPr lang="en-CA" sz="1500" dirty="0"/>
              <a:t>: I am aware of different aspects of myself. I can identity people, places, and things that are important to me. I can identify how my life experiences have contributed to who I am; I recognize the continuous and evolving nature of my identity. </a:t>
            </a:r>
          </a:p>
          <a:p>
            <a:pPr lvl="1">
              <a:lnSpc>
                <a:spcPct val="120000"/>
              </a:lnSpc>
              <a:spcBef>
                <a:spcPts val="0"/>
              </a:spcBef>
            </a:pPr>
            <a:r>
              <a:rPr lang="en-CA" sz="1500" i="1" dirty="0"/>
              <a:t>Social Awareness and Responsibility</a:t>
            </a:r>
            <a:r>
              <a:rPr lang="en-CA" sz="1500" dirty="0"/>
              <a:t>: I can interact with others and the environment respectfully and thoughtfully. </a:t>
            </a:r>
            <a:endParaRPr lang="en-US" sz="1500" dirty="0"/>
          </a:p>
        </p:txBody>
      </p:sp>
      <p:pic>
        <p:nvPicPr>
          <p:cNvPr id="19" name="Picture 18">
            <a:extLst>
              <a:ext uri="{FF2B5EF4-FFF2-40B4-BE49-F238E27FC236}">
                <a16:creationId xmlns:a16="http://schemas.microsoft.com/office/drawing/2014/main" id="{2692C0B6-DA89-6D43-96C1-1357807C65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9373" y="631807"/>
            <a:ext cx="632748" cy="632748"/>
          </a:xfrm>
          <a:prstGeom prst="rect">
            <a:avLst/>
          </a:prstGeom>
          <a:noFill/>
          <a:ln>
            <a:noFill/>
          </a:ln>
        </p:spPr>
      </p:pic>
      <p:pic>
        <p:nvPicPr>
          <p:cNvPr id="13" name="Picture 12">
            <a:extLst>
              <a:ext uri="{FF2B5EF4-FFF2-40B4-BE49-F238E27FC236}">
                <a16:creationId xmlns:a16="http://schemas.microsoft.com/office/drawing/2014/main" id="{D14D67A5-2663-E64B-A4EB-44A48C911A59}"/>
              </a:ext>
            </a:extLst>
          </p:cNvPr>
          <p:cNvPicPr>
            <a:picLocks noChangeAspect="1"/>
          </p:cNvPicPr>
          <p:nvPr/>
        </p:nvPicPr>
        <p:blipFill>
          <a:blip r:embed="rId3"/>
          <a:stretch>
            <a:fillRect/>
          </a:stretch>
        </p:blipFill>
        <p:spPr>
          <a:xfrm>
            <a:off x="8389647" y="631807"/>
            <a:ext cx="632748" cy="632748"/>
          </a:xfrm>
          <a:prstGeom prst="rect">
            <a:avLst/>
          </a:prstGeom>
        </p:spPr>
      </p:pic>
      <p:pic>
        <p:nvPicPr>
          <p:cNvPr id="24" name="Picture 23">
            <a:extLst>
              <a:ext uri="{FF2B5EF4-FFF2-40B4-BE49-F238E27FC236}">
                <a16:creationId xmlns:a16="http://schemas.microsoft.com/office/drawing/2014/main" id="{DE85DED6-5574-124D-9C0F-3A0151EB31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9921" y="624110"/>
            <a:ext cx="632748" cy="632748"/>
          </a:xfrm>
          <a:prstGeom prst="rect">
            <a:avLst/>
          </a:prstGeom>
          <a:noFill/>
          <a:ln>
            <a:noFill/>
          </a:ln>
        </p:spPr>
      </p:pic>
    </p:spTree>
    <p:extLst>
      <p:ext uri="{BB962C8B-B14F-4D97-AF65-F5344CB8AC3E}">
        <p14:creationId xmlns:p14="http://schemas.microsoft.com/office/powerpoint/2010/main" val="2070372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9033-3383-ED4F-B030-65B2C8EF235C}"/>
              </a:ext>
            </a:extLst>
          </p:cNvPr>
          <p:cNvSpPr>
            <a:spLocks noGrp="1"/>
          </p:cNvSpPr>
          <p:nvPr>
            <p:ph type="title"/>
          </p:nvPr>
        </p:nvSpPr>
        <p:spPr>
          <a:xfrm>
            <a:off x="2592925" y="624110"/>
            <a:ext cx="8911687" cy="772204"/>
          </a:xfrm>
        </p:spPr>
        <p:txBody>
          <a:bodyPr/>
          <a:lstStyle/>
          <a:p>
            <a:r>
              <a:rPr lang="en-US" dirty="0"/>
              <a:t>Curricular Competencies</a:t>
            </a:r>
          </a:p>
        </p:txBody>
      </p:sp>
      <p:sp>
        <p:nvSpPr>
          <p:cNvPr id="3" name="Content Placeholder 2">
            <a:extLst>
              <a:ext uri="{FF2B5EF4-FFF2-40B4-BE49-F238E27FC236}">
                <a16:creationId xmlns:a16="http://schemas.microsoft.com/office/drawing/2014/main" id="{766D4AC9-4F6B-3749-85BD-46FA493B128B}"/>
              </a:ext>
            </a:extLst>
          </p:cNvPr>
          <p:cNvSpPr>
            <a:spLocks noGrp="1"/>
          </p:cNvSpPr>
          <p:nvPr>
            <p:ph idx="1"/>
          </p:nvPr>
        </p:nvSpPr>
        <p:spPr>
          <a:xfrm>
            <a:off x="2589211" y="1396313"/>
            <a:ext cx="9223847" cy="5152767"/>
          </a:xfrm>
        </p:spPr>
        <p:txBody>
          <a:bodyPr>
            <a:normAutofit fontScale="92500" lnSpcReduction="20000"/>
          </a:bodyPr>
          <a:lstStyle/>
          <a:p>
            <a:pPr>
              <a:spcBef>
                <a:spcPts val="0"/>
              </a:spcBef>
              <a:spcAft>
                <a:spcPts val="600"/>
              </a:spcAft>
            </a:pPr>
            <a:r>
              <a:rPr lang="en-CA" dirty="0"/>
              <a:t>Students will </a:t>
            </a:r>
            <a:r>
              <a:rPr lang="en-CA" b="1" dirty="0"/>
              <a:t>do</a:t>
            </a:r>
            <a:r>
              <a:rPr lang="en-CA" dirty="0"/>
              <a:t> the following:</a:t>
            </a:r>
          </a:p>
          <a:p>
            <a:pPr lvl="1">
              <a:spcBef>
                <a:spcPts val="0"/>
              </a:spcBef>
              <a:spcAft>
                <a:spcPts val="600"/>
              </a:spcAft>
            </a:pPr>
            <a:r>
              <a:rPr lang="en-CA" sz="1800" dirty="0"/>
              <a:t>Consider different purposes, audiences, and perspectives in exploring texts.</a:t>
            </a:r>
          </a:p>
          <a:p>
            <a:pPr lvl="1">
              <a:spcBef>
                <a:spcPts val="0"/>
              </a:spcBef>
              <a:spcAft>
                <a:spcPts val="600"/>
              </a:spcAft>
            </a:pPr>
            <a:r>
              <a:rPr lang="en-CA" sz="1800" dirty="0"/>
              <a:t>Apply a variety of thinking skills to gain meaning from texts.</a:t>
            </a:r>
          </a:p>
          <a:p>
            <a:pPr lvl="1">
              <a:spcBef>
                <a:spcPts val="0"/>
              </a:spcBef>
              <a:spcAft>
                <a:spcPts val="600"/>
              </a:spcAft>
            </a:pPr>
            <a:r>
              <a:rPr lang="en-CA" sz="1800" dirty="0"/>
              <a:t>Identify how differences in context, perspectives, and voice influence meaning in texts.</a:t>
            </a:r>
          </a:p>
          <a:p>
            <a:pPr lvl="1">
              <a:spcBef>
                <a:spcPts val="0"/>
              </a:spcBef>
              <a:spcAft>
                <a:spcPts val="600"/>
              </a:spcAft>
            </a:pPr>
            <a:r>
              <a:rPr lang="en-CA" sz="1800" dirty="0"/>
              <a:t>Recognize the role of language in personal, social, and cultural identity.</a:t>
            </a:r>
          </a:p>
          <a:p>
            <a:pPr lvl="1">
              <a:spcBef>
                <a:spcPts val="0"/>
              </a:spcBef>
              <a:spcAft>
                <a:spcPts val="600"/>
              </a:spcAft>
            </a:pPr>
            <a:r>
              <a:rPr lang="en-CA" sz="1800" dirty="0"/>
              <a:t>Use personal experience and knowledge to connect to text and deepen understanding of self, community, and world.</a:t>
            </a:r>
          </a:p>
          <a:p>
            <a:pPr lvl="1">
              <a:spcBef>
                <a:spcPts val="0"/>
              </a:spcBef>
              <a:spcAft>
                <a:spcPts val="600"/>
              </a:spcAft>
            </a:pPr>
            <a:r>
              <a:rPr lang="en-CA" sz="1800" dirty="0"/>
              <a:t>Respond to text in personal and creative ways.</a:t>
            </a:r>
          </a:p>
          <a:p>
            <a:pPr lvl="1">
              <a:spcBef>
                <a:spcPts val="0"/>
              </a:spcBef>
              <a:spcAft>
                <a:spcPts val="600"/>
              </a:spcAft>
            </a:pPr>
            <a:r>
              <a:rPr lang="en-CA" sz="1800" dirty="0"/>
              <a:t>Recognize how literary elements, techniques, and devices enhance meaning in texts.</a:t>
            </a:r>
          </a:p>
          <a:p>
            <a:pPr lvl="1">
              <a:spcBef>
                <a:spcPts val="0"/>
              </a:spcBef>
              <a:spcAft>
                <a:spcPts val="600"/>
              </a:spcAft>
            </a:pPr>
            <a:r>
              <a:rPr lang="en-CA" sz="1800" dirty="0"/>
              <a:t>Demonstrate awareness of the oral traditions in First Peoples cultures and the purposes of First Peoples texts.</a:t>
            </a:r>
          </a:p>
          <a:p>
            <a:pPr lvl="1">
              <a:spcBef>
                <a:spcPts val="0"/>
              </a:spcBef>
              <a:spcAft>
                <a:spcPts val="600"/>
              </a:spcAft>
            </a:pPr>
            <a:r>
              <a:rPr lang="en-CA" sz="1800" dirty="0"/>
              <a:t>Identify how story in First Peoples cultures connects people to land.</a:t>
            </a:r>
          </a:p>
          <a:p>
            <a:pPr lvl="1">
              <a:spcBef>
                <a:spcPts val="0"/>
              </a:spcBef>
              <a:spcAft>
                <a:spcPts val="600"/>
              </a:spcAft>
            </a:pPr>
            <a:r>
              <a:rPr lang="en-CA" sz="1800" dirty="0"/>
              <a:t>Exchange ideas and perspectives to build shared understanding.</a:t>
            </a:r>
          </a:p>
          <a:p>
            <a:pPr lvl="1">
              <a:spcBef>
                <a:spcPts val="0"/>
              </a:spcBef>
              <a:spcAft>
                <a:spcPts val="600"/>
              </a:spcAft>
            </a:pPr>
            <a:r>
              <a:rPr lang="en-CA" sz="1800" dirty="0"/>
              <a:t>Use writing and design processes to plan, develop, and create texts for a variety of purposes and audiences.</a:t>
            </a:r>
          </a:p>
          <a:p>
            <a:pPr lvl="1">
              <a:spcBef>
                <a:spcPts val="0"/>
              </a:spcBef>
              <a:spcAft>
                <a:spcPts val="600"/>
              </a:spcAft>
            </a:pPr>
            <a:r>
              <a:rPr lang="en-CA" sz="1800" dirty="0"/>
              <a:t>Use language in creative and playful ways to develop style.</a:t>
            </a:r>
          </a:p>
          <a:p>
            <a:pPr lvl="1">
              <a:spcBef>
                <a:spcPts val="0"/>
              </a:spcBef>
              <a:spcAft>
                <a:spcPts val="600"/>
              </a:spcAft>
            </a:pPr>
            <a:r>
              <a:rPr lang="en-CA" sz="1800" dirty="0"/>
              <a:t>Use oral storytelling processes. </a:t>
            </a:r>
            <a:endParaRPr lang="en-US" sz="1800" dirty="0"/>
          </a:p>
        </p:txBody>
      </p:sp>
    </p:spTree>
    <p:extLst>
      <p:ext uri="{BB962C8B-B14F-4D97-AF65-F5344CB8AC3E}">
        <p14:creationId xmlns:p14="http://schemas.microsoft.com/office/powerpoint/2010/main" val="3085135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3CD7-4322-0A43-BF3F-FB5C05F2FD53}"/>
              </a:ext>
            </a:extLst>
          </p:cNvPr>
          <p:cNvSpPr>
            <a:spLocks noGrp="1"/>
          </p:cNvSpPr>
          <p:nvPr>
            <p:ph type="title"/>
          </p:nvPr>
        </p:nvSpPr>
        <p:spPr>
          <a:xfrm>
            <a:off x="2592925" y="624110"/>
            <a:ext cx="8911687" cy="846344"/>
          </a:xfrm>
        </p:spPr>
        <p:txBody>
          <a:bodyPr/>
          <a:lstStyle/>
          <a:p>
            <a:r>
              <a:rPr lang="en-US" dirty="0"/>
              <a:t>Content Learning Standards</a:t>
            </a:r>
          </a:p>
        </p:txBody>
      </p:sp>
      <p:sp>
        <p:nvSpPr>
          <p:cNvPr id="3" name="Content Placeholder 2">
            <a:extLst>
              <a:ext uri="{FF2B5EF4-FFF2-40B4-BE49-F238E27FC236}">
                <a16:creationId xmlns:a16="http://schemas.microsoft.com/office/drawing/2014/main" id="{F283DD3B-BFE9-D242-8A85-097AF9C62884}"/>
              </a:ext>
            </a:extLst>
          </p:cNvPr>
          <p:cNvSpPr>
            <a:spLocks noGrp="1"/>
          </p:cNvSpPr>
          <p:nvPr>
            <p:ph idx="1"/>
          </p:nvPr>
        </p:nvSpPr>
        <p:spPr>
          <a:xfrm>
            <a:off x="2589212" y="1371600"/>
            <a:ext cx="8915400" cy="4862290"/>
          </a:xfrm>
        </p:spPr>
        <p:txBody>
          <a:bodyPr>
            <a:normAutofit/>
          </a:bodyPr>
          <a:lstStyle/>
          <a:p>
            <a:r>
              <a:rPr lang="en-CA" dirty="0"/>
              <a:t>Upon completing this unit, students will </a:t>
            </a:r>
            <a:r>
              <a:rPr lang="en-CA" b="1" dirty="0"/>
              <a:t>know</a:t>
            </a:r>
            <a:r>
              <a:rPr lang="en-CA" dirty="0"/>
              <a:t>:</a:t>
            </a:r>
          </a:p>
          <a:p>
            <a:pPr lvl="1"/>
            <a:r>
              <a:rPr lang="en-CA" sz="1800" i="1" dirty="0"/>
              <a:t>Text Features</a:t>
            </a:r>
            <a:r>
              <a:rPr lang="en-CA" sz="1800" dirty="0"/>
              <a:t> – students will work on various tasks that will help them work toward understanding, communicating, and displaying texts in a variety of ways.</a:t>
            </a:r>
          </a:p>
          <a:p>
            <a:pPr lvl="1"/>
            <a:r>
              <a:rPr lang="en-CA" sz="1800" i="1" dirty="0"/>
              <a:t>Literary Elements</a:t>
            </a:r>
            <a:r>
              <a:rPr lang="en-CA" sz="1800" dirty="0"/>
              <a:t> – students will work through stories, identifying the essential elements of story: theme, character, setting, plot, conflict, and purpose.</a:t>
            </a:r>
          </a:p>
          <a:p>
            <a:pPr lvl="1"/>
            <a:r>
              <a:rPr lang="en-CA" sz="1800" i="1" dirty="0"/>
              <a:t>Oral language strategies &amp; features of oral language</a:t>
            </a:r>
            <a:r>
              <a:rPr lang="en-CA" sz="1800" dirty="0"/>
              <a:t> – students will be introduced to oral storytelling; students will listen to and study speaker communication skills, voice, tone, inflection, etc.  </a:t>
            </a:r>
          </a:p>
          <a:p>
            <a:pPr lvl="1"/>
            <a:r>
              <a:rPr lang="en-CA" sz="1800" i="1" dirty="0"/>
              <a:t>Functions and genres of stories and other texts</a:t>
            </a:r>
            <a:r>
              <a:rPr lang="en-CA" sz="1800" dirty="0"/>
              <a:t> – students will discuss the functions and genres of stories and other texts, paying particular attention to purpose and perspective.</a:t>
            </a:r>
          </a:p>
          <a:p>
            <a:pPr lvl="1"/>
            <a:r>
              <a:rPr lang="en-CA" sz="1800" i="1" dirty="0"/>
              <a:t>Writing processes</a:t>
            </a:r>
            <a:r>
              <a:rPr lang="en-CA" sz="1800" dirty="0"/>
              <a:t> – students will take what they have learned from reading stories and other texts and transfer it to their own writing. </a:t>
            </a:r>
            <a:endParaRPr lang="en-US" sz="1800" dirty="0"/>
          </a:p>
        </p:txBody>
      </p:sp>
    </p:spTree>
    <p:extLst>
      <p:ext uri="{BB962C8B-B14F-4D97-AF65-F5344CB8AC3E}">
        <p14:creationId xmlns:p14="http://schemas.microsoft.com/office/powerpoint/2010/main" val="595161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DD4F-D41D-9C42-9195-9607F64CFD59}"/>
              </a:ext>
            </a:extLst>
          </p:cNvPr>
          <p:cNvSpPr>
            <a:spLocks noGrp="1"/>
          </p:cNvSpPr>
          <p:nvPr>
            <p:ph type="title"/>
          </p:nvPr>
        </p:nvSpPr>
        <p:spPr>
          <a:xfrm>
            <a:off x="2592924" y="624110"/>
            <a:ext cx="8911687" cy="920485"/>
          </a:xfrm>
        </p:spPr>
        <p:txBody>
          <a:bodyPr/>
          <a:lstStyle/>
          <a:p>
            <a:r>
              <a:rPr lang="en-US" dirty="0"/>
              <a:t>First People’s Principles of Learning</a:t>
            </a:r>
          </a:p>
        </p:txBody>
      </p:sp>
      <p:sp>
        <p:nvSpPr>
          <p:cNvPr id="3" name="Content Placeholder 2">
            <a:extLst>
              <a:ext uri="{FF2B5EF4-FFF2-40B4-BE49-F238E27FC236}">
                <a16:creationId xmlns:a16="http://schemas.microsoft.com/office/drawing/2014/main" id="{A35475EC-65CD-7447-A692-B886A5FA22BA}"/>
              </a:ext>
            </a:extLst>
          </p:cNvPr>
          <p:cNvSpPr>
            <a:spLocks noGrp="1"/>
          </p:cNvSpPr>
          <p:nvPr>
            <p:ph sz="half" idx="1"/>
          </p:nvPr>
        </p:nvSpPr>
        <p:spPr>
          <a:xfrm>
            <a:off x="2589211" y="1272747"/>
            <a:ext cx="5553891" cy="5239264"/>
          </a:xfrm>
        </p:spPr>
        <p:txBody>
          <a:bodyPr>
            <a:noAutofit/>
          </a:bodyPr>
          <a:lstStyle/>
          <a:p>
            <a:pPr lvl="0">
              <a:spcBef>
                <a:spcPts val="400"/>
              </a:spcBef>
            </a:pPr>
            <a:r>
              <a:rPr lang="en-CA" sz="1700" dirty="0"/>
              <a:t>Learning ultimately supports the well-being of the self, the family, the community, the land, the spirits, and the ancestors.</a:t>
            </a:r>
          </a:p>
          <a:p>
            <a:pPr lvl="0">
              <a:spcBef>
                <a:spcPts val="400"/>
              </a:spcBef>
            </a:pPr>
            <a:r>
              <a:rPr lang="en-CA" sz="1700" dirty="0"/>
              <a:t>Learning is holistic, reflexive, reflective, experiential, and relational (focused on connectedness, on reciprocal relationships, and on a sense of place).</a:t>
            </a:r>
          </a:p>
          <a:p>
            <a:pPr lvl="0">
              <a:spcBef>
                <a:spcPts val="400"/>
              </a:spcBef>
            </a:pPr>
            <a:r>
              <a:rPr lang="en-CA" sz="1700" dirty="0"/>
              <a:t>Learning involves generational roles and responsibilities.</a:t>
            </a:r>
          </a:p>
          <a:p>
            <a:pPr lvl="0">
              <a:spcBef>
                <a:spcPts val="400"/>
              </a:spcBef>
            </a:pPr>
            <a:r>
              <a:rPr lang="en-CA" sz="1700" dirty="0"/>
              <a:t>Learning recognizes the role of Indigenous knowledge.</a:t>
            </a:r>
          </a:p>
          <a:p>
            <a:pPr lvl="0">
              <a:spcBef>
                <a:spcPts val="400"/>
              </a:spcBef>
            </a:pPr>
            <a:r>
              <a:rPr lang="en-CA" sz="1700" dirty="0"/>
              <a:t>Learning is embedded in memory, history, and story.</a:t>
            </a:r>
          </a:p>
          <a:p>
            <a:pPr lvl="0">
              <a:spcBef>
                <a:spcPts val="400"/>
              </a:spcBef>
            </a:pPr>
            <a:r>
              <a:rPr lang="en-CA" sz="1700" dirty="0"/>
              <a:t>Learning involves patience and time.</a:t>
            </a:r>
          </a:p>
          <a:p>
            <a:pPr lvl="0">
              <a:spcBef>
                <a:spcPts val="400"/>
              </a:spcBef>
            </a:pPr>
            <a:r>
              <a:rPr lang="en-CA" sz="1700" dirty="0"/>
              <a:t>Learning requires exploration of one’s identity.</a:t>
            </a:r>
          </a:p>
          <a:p>
            <a:pPr>
              <a:spcBef>
                <a:spcPts val="400"/>
              </a:spcBef>
            </a:pPr>
            <a:r>
              <a:rPr lang="en-CA" sz="1700" dirty="0"/>
              <a:t>Learning involves recognizing that some knowledge is sacred and only shared with permission and/or in certain situations. </a:t>
            </a:r>
            <a:endParaRPr lang="en-US" sz="1700" dirty="0"/>
          </a:p>
        </p:txBody>
      </p:sp>
      <p:pic>
        <p:nvPicPr>
          <p:cNvPr id="5" name="Content Placeholder 4">
            <a:extLst>
              <a:ext uri="{FF2B5EF4-FFF2-40B4-BE49-F238E27FC236}">
                <a16:creationId xmlns:a16="http://schemas.microsoft.com/office/drawing/2014/main" id="{3CCE6D9C-08AF-D54C-A406-847DB0DC0766}"/>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393047" y="1544595"/>
            <a:ext cx="2999883" cy="4666484"/>
          </a:xfrm>
          <a:prstGeom prst="rect">
            <a:avLst/>
          </a:prstGeom>
          <a:noFill/>
          <a:ln>
            <a:noFill/>
          </a:ln>
        </p:spPr>
      </p:pic>
    </p:spTree>
    <p:extLst>
      <p:ext uri="{BB962C8B-B14F-4D97-AF65-F5344CB8AC3E}">
        <p14:creationId xmlns:p14="http://schemas.microsoft.com/office/powerpoint/2010/main" val="278976222"/>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1920</TotalTime>
  <Words>4718</Words>
  <Application>Microsoft Macintosh PowerPoint</Application>
  <PresentationFormat>Widescreen</PresentationFormat>
  <Paragraphs>457</Paragraphs>
  <Slides>31</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Century Gothic</vt:lpstr>
      <vt:lpstr>Times</vt:lpstr>
      <vt:lpstr>Times New Roman</vt:lpstr>
      <vt:lpstr>Wingdings 3</vt:lpstr>
      <vt:lpstr>Wisp</vt:lpstr>
      <vt:lpstr>Indigenous Education </vt:lpstr>
      <vt:lpstr>Land Acknowledgement </vt:lpstr>
      <vt:lpstr>Outline</vt:lpstr>
      <vt:lpstr>Big Ideas </vt:lpstr>
      <vt:lpstr>Unit Understandings</vt:lpstr>
      <vt:lpstr>Core Competencies</vt:lpstr>
      <vt:lpstr>Curricular Competencies</vt:lpstr>
      <vt:lpstr>Content Learning Standards</vt:lpstr>
      <vt:lpstr>First People’s Principles of Learning</vt:lpstr>
      <vt:lpstr>Unit Overview – Part 1: Stories &amp; Storytelling</vt:lpstr>
      <vt:lpstr>Unit Overview – Part 2: Poetry</vt:lpstr>
      <vt:lpstr>Unit Overview – Part 3: Legends &amp; Myths</vt:lpstr>
      <vt:lpstr>Part 1 Sample Lesson:  Creating Stories &amp; Storytelling: Connecting Us to People, Place &amp; Land </vt:lpstr>
      <vt:lpstr>Foraging &amp; Outdoor Experience:  Helping Students Create Stories &amp; Storytelling Opportunities</vt:lpstr>
      <vt:lpstr>Part 1 Sample Lesson continued:  Creating Stories &amp; Storytelling: Connecting Us to People, Place &amp; Land </vt:lpstr>
      <vt:lpstr>Part 1 Sample Lesson continued: Creating Stories &amp; Storytelling: Connecting Us to People, Place &amp; Land </vt:lpstr>
      <vt:lpstr>PowerPoint Presentation</vt:lpstr>
      <vt:lpstr>Part 2 Sample Lesson:  Introduction to Haiku –  Who Am I and What would I like to Share with My Friends? </vt:lpstr>
      <vt:lpstr>Part 2 Sample Lesson Continued: Introduction to Haiku –  Who am I and What would I like to Share with My Friends? </vt:lpstr>
      <vt:lpstr>Part 2 Sample Lesson Continued: Introduction to Haiku –  Who am I and What would I like to Share With My Friends?  </vt:lpstr>
      <vt:lpstr>Providing Student Haiku Exemplars</vt:lpstr>
      <vt:lpstr>Part 2 Sample Lesson Continued: Introduction to Haiku –  Who am I and What would I like to Share With My Friends? </vt:lpstr>
      <vt:lpstr>Part 2 Sample Lesson Continued: Introduction to Haiku –   Who am I and What would I like to Share With my Friends?</vt:lpstr>
      <vt:lpstr>Part 3 Sample Lesson:  Legends &amp; Myths  Overview:</vt:lpstr>
      <vt:lpstr>Part 3 Sample Lesson continued:  Legends &amp; Myths  Success Criteria - Students are expected to: </vt:lpstr>
      <vt:lpstr>Part 3 Sample Lesson continued:  Legends &amp; Myths  Assessment Plan:</vt:lpstr>
      <vt:lpstr>PowerPoint Presentation</vt:lpstr>
      <vt:lpstr>Cross-Curricular Extension Activities </vt:lpstr>
      <vt:lpstr>Unit Resources &amp; References</vt:lpstr>
      <vt:lpstr>Unit Resources &amp; References</vt:lpstr>
      <vt:lpstr>Unit Resources &amp;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Education </dc:title>
  <dc:creator>JONI HESSELGRAVE</dc:creator>
  <cp:lastModifiedBy>JONI HESSELGRAVE</cp:lastModifiedBy>
  <cp:revision>109</cp:revision>
  <cp:lastPrinted>2022-03-25T16:42:40Z</cp:lastPrinted>
  <dcterms:created xsi:type="dcterms:W3CDTF">2022-03-19T11:52:43Z</dcterms:created>
  <dcterms:modified xsi:type="dcterms:W3CDTF">2022-03-29T00:46:06Z</dcterms:modified>
</cp:coreProperties>
</file>